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4" r:id="rId5"/>
    <p:sldId id="262" r:id="rId6"/>
    <p:sldId id="263" r:id="rId7"/>
    <p:sldId id="259" r:id="rId8"/>
    <p:sldId id="260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797675" cy="9926638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9B99E-5F9E-4A4C-9A20-C6225817BDC0}" type="datetimeFigureOut">
              <a:rPr lang="pt-PT" smtClean="0"/>
              <a:t>05/09/2018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FFC72-6D46-4A37-BACE-CA2AAB0D66F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9275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CC1F5-0F24-426F-8593-F02F57E27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7B0B4D-66D2-49BB-9058-2353CA0F2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C7E0B70-2D47-47A9-866A-16F41837C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0444-A02D-4AC2-BE3C-FA8B29B13221}" type="datetimeFigureOut">
              <a:rPr lang="pt-PT" smtClean="0"/>
              <a:t>05/09/2018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32F9585-BA51-4299-BF2C-626136244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685BC9F-618F-4283-93E6-746517822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A682-155E-4CC5-960F-4C05DB59FB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4060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DB1A0F-1FC5-487D-8658-C7B019043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29B0196A-3C65-49D5-AAE3-862F047DF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4B0A1D0-AA1B-48DB-8698-773451E9A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0444-A02D-4AC2-BE3C-FA8B29B13221}" type="datetimeFigureOut">
              <a:rPr lang="pt-PT" smtClean="0"/>
              <a:t>05/09/2018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0746EAB-C02E-4B7C-81D3-01CFFBC7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37BD345-431F-4EDD-BE38-2C154918A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A682-155E-4CC5-960F-4C05DB59FB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5263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98E2E2F-BCCD-4666-8797-CD18C581A0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2DA4F4BA-3193-4686-9CCA-A0795AA7A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BFECBF8-F571-4484-B70B-12F6739EB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0444-A02D-4AC2-BE3C-FA8B29B13221}" type="datetimeFigureOut">
              <a:rPr lang="pt-PT" smtClean="0"/>
              <a:t>05/09/2018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7382944-EB4A-4D89-81BA-7CBA1F4F2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52E5066-CDD1-4C4F-805B-7707B5A4F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A682-155E-4CC5-960F-4C05DB59FB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99473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1D1043-6F46-48F9-83C2-CEC6DF7F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DC9A7DD-B19F-4552-AC0E-D8CCAAD0D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41BDABC-F858-44F9-BF34-9A8AD874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0444-A02D-4AC2-BE3C-FA8B29B13221}" type="datetimeFigureOut">
              <a:rPr lang="pt-PT" smtClean="0"/>
              <a:t>05/09/2018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27E1614-CA0A-48ED-B279-0557FC7D2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81D0656-2280-4A2C-8016-A497C1706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A682-155E-4CC5-960F-4C05DB59FB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3545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B7D790-45D7-45AB-B5F9-0B73C466C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3879539-4E38-49D7-8D49-740F6B827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A5DBF57-55AF-4E05-9868-D9C2FD744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0444-A02D-4AC2-BE3C-FA8B29B13221}" type="datetimeFigureOut">
              <a:rPr lang="pt-PT" smtClean="0"/>
              <a:t>05/09/2018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A31C772-F9B7-4BC6-86F0-FF32A2D00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83E7C32-E036-4EDB-BBA5-8BD9603C9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A682-155E-4CC5-960F-4C05DB59FB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259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22990-5089-40DE-B653-64AE1574D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1391593-CD1B-4628-BED1-72713B18D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DEA7F8D-0D66-4ABD-8347-BECB934A6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0A672566-D2FB-4CD3-9E6A-1F5DE159E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0444-A02D-4AC2-BE3C-FA8B29B13221}" type="datetimeFigureOut">
              <a:rPr lang="pt-PT" smtClean="0"/>
              <a:t>05/09/2018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1B4DA04-D750-441D-B072-2EDBC553D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B369692-CDDC-481A-B711-72A889DF3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A682-155E-4CC5-960F-4C05DB59FB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2834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FD6D0F-54C2-4763-833D-BFC863BE9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0DC2A16-317B-419F-B416-452654941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733A53A-3F04-4863-8C74-539626F7F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A7372553-5E81-4F29-8900-FFAB1D4BA2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540838B5-088C-4D07-AB13-4C39E85891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1E69825F-C2FA-47C7-8A67-2F8B3423F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0444-A02D-4AC2-BE3C-FA8B29B13221}" type="datetimeFigureOut">
              <a:rPr lang="pt-PT" smtClean="0"/>
              <a:t>05/09/2018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FF718B92-1A62-4177-AAB2-D83C4E01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D90962F9-3853-4B1D-9009-F943511B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A682-155E-4CC5-960F-4C05DB59FB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9351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960FA8-4200-4328-AABD-C6CEEEE86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D73A01B-C6D5-46E5-90BC-4CE2A9529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0444-A02D-4AC2-BE3C-FA8B29B13221}" type="datetimeFigureOut">
              <a:rPr lang="pt-PT" smtClean="0"/>
              <a:t>05/09/2018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52A0D4-BD21-4BC1-88EA-7C58E8B50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4075DABB-050E-468E-A1C8-A98CAF557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A682-155E-4CC5-960F-4C05DB59FB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30325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4E47BC2C-4D15-4816-81B0-03BF72A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0444-A02D-4AC2-BE3C-FA8B29B13221}" type="datetimeFigureOut">
              <a:rPr lang="pt-PT" smtClean="0"/>
              <a:t>05/09/2018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3A607AF0-0735-47AA-920E-861CA2D7C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7096B62-9AFE-4DB5-B0EC-3477EE70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A682-155E-4CC5-960F-4C05DB59FB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6673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81247D-11F3-445D-8439-3D60B8548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FC0597D-8A70-40AF-838D-1D1B68330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95B7786-5B88-4F2E-8AC2-AC4B8BEF2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B04C992-2248-49FA-850C-F3FA9FE29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0444-A02D-4AC2-BE3C-FA8B29B13221}" type="datetimeFigureOut">
              <a:rPr lang="pt-PT" smtClean="0"/>
              <a:t>05/09/2018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2138620-8612-433E-B74B-44FCC0E46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73144357-3855-49CD-84E6-D5A869F4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A682-155E-4CC5-960F-4C05DB59FB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014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FD28A8-025F-4FB2-A444-4C2BE1BFA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BC14209F-A847-40AE-A3BE-2E2B845CF6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9C5C917-EDCD-48D9-A596-E417012A8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9778529-2731-4E61-A3DF-4A3629DD3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0444-A02D-4AC2-BE3C-FA8B29B13221}" type="datetimeFigureOut">
              <a:rPr lang="pt-PT" smtClean="0"/>
              <a:t>05/09/2018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94381F9B-CDF1-4EB5-A01D-A38DA45CF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55BADC8-0631-4D84-88A3-E34FF8813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A682-155E-4CC5-960F-4C05DB59FB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68214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EE8E56F-0290-4F39-AD31-02A980BC3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BD33C8CB-750F-4E79-A3B8-266BC5D63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C750474-89D4-495E-B029-1C149CEE5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90444-A02D-4AC2-BE3C-FA8B29B13221}" type="datetimeFigureOut">
              <a:rPr lang="pt-PT" smtClean="0"/>
              <a:t>05/09/2018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188133B-15A7-406B-97B8-03BD1BE97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5D073E5-475C-4CE0-92D5-AF63F39D30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3A682-155E-4CC5-960F-4C05DB59FB1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636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museu@amtc.pt" TargetMode="External"/><Relationship Id="rId2" Type="http://schemas.openxmlformats.org/officeDocument/2006/relationships/hyperlink" Target="mailto:adrianaalmeida@amtc.p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994EDC-660E-4C51-A826-54C23F432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96789"/>
            <a:ext cx="5356302" cy="1313173"/>
          </a:xfrm>
        </p:spPr>
        <p:txBody>
          <a:bodyPr/>
          <a:lstStyle/>
          <a:p>
            <a:endParaRPr lang="pt-PT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2D1F56E-B77C-410D-B273-EB4AFD456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3980" y="1103971"/>
            <a:ext cx="4598020" cy="4672361"/>
          </a:xfrm>
        </p:spPr>
        <p:txBody>
          <a:bodyPr/>
          <a:lstStyle/>
          <a:p>
            <a:endParaRPr lang="pt-PT" dirty="0">
              <a:solidFill>
                <a:srgbClr val="002060"/>
              </a:solidFill>
            </a:endParaRPr>
          </a:p>
          <a:p>
            <a:endParaRPr lang="pt-PT" dirty="0">
              <a:solidFill>
                <a:srgbClr val="002060"/>
              </a:solidFill>
            </a:endParaRPr>
          </a:p>
          <a:p>
            <a:endParaRPr lang="pt-PT" dirty="0">
              <a:solidFill>
                <a:srgbClr val="002060"/>
              </a:solidFill>
            </a:endParaRPr>
          </a:p>
          <a:p>
            <a:endParaRPr lang="pt-PT" dirty="0">
              <a:solidFill>
                <a:srgbClr val="002060"/>
              </a:solidFill>
            </a:endParaRPr>
          </a:p>
          <a:p>
            <a:r>
              <a:rPr lang="pt-PT" sz="4400" dirty="0" err="1">
                <a:solidFill>
                  <a:srgbClr val="002060"/>
                </a:solidFill>
              </a:rPr>
              <a:t>Customs</a:t>
            </a:r>
            <a:r>
              <a:rPr lang="pt-PT" sz="4400" dirty="0">
                <a:solidFill>
                  <a:srgbClr val="002060"/>
                </a:solidFill>
              </a:rPr>
              <a:t> in </a:t>
            </a:r>
            <a:r>
              <a:rPr lang="pt-PT" sz="4400" dirty="0" err="1">
                <a:solidFill>
                  <a:srgbClr val="002060"/>
                </a:solidFill>
              </a:rPr>
              <a:t>sight</a:t>
            </a:r>
            <a:r>
              <a:rPr lang="pt-PT" sz="4400" dirty="0">
                <a:solidFill>
                  <a:srgbClr val="002060"/>
                </a:solidFill>
              </a:rPr>
              <a:t>? </a:t>
            </a:r>
          </a:p>
          <a:p>
            <a:r>
              <a:rPr lang="pt-PT" sz="4400" dirty="0" err="1">
                <a:solidFill>
                  <a:srgbClr val="002060"/>
                </a:solidFill>
              </a:rPr>
              <a:t>Follow</a:t>
            </a:r>
            <a:r>
              <a:rPr lang="pt-PT" sz="4400" dirty="0">
                <a:solidFill>
                  <a:srgbClr val="002060"/>
                </a:solidFill>
              </a:rPr>
              <a:t> </a:t>
            </a:r>
            <a:r>
              <a:rPr lang="pt-PT" sz="4400" dirty="0" err="1">
                <a:solidFill>
                  <a:srgbClr val="002060"/>
                </a:solidFill>
              </a:rPr>
              <a:t>the</a:t>
            </a:r>
            <a:r>
              <a:rPr lang="pt-PT" sz="4400" dirty="0">
                <a:solidFill>
                  <a:srgbClr val="002060"/>
                </a:solidFill>
              </a:rPr>
              <a:t> </a:t>
            </a:r>
            <a:r>
              <a:rPr lang="pt-PT" sz="4400" dirty="0" err="1">
                <a:solidFill>
                  <a:srgbClr val="002060"/>
                </a:solidFill>
              </a:rPr>
              <a:t>clue</a:t>
            </a:r>
            <a:r>
              <a:rPr lang="pt-PT" sz="4400" dirty="0">
                <a:solidFill>
                  <a:srgbClr val="002060"/>
                </a:solidFill>
              </a:rPr>
              <a:t>!</a:t>
            </a:r>
          </a:p>
          <a:p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05BC9B2-E6C0-49CB-AA16-7D46518F6708}"/>
              </a:ext>
            </a:extLst>
          </p:cNvPr>
          <p:cNvSpPr txBox="1"/>
          <p:nvPr/>
        </p:nvSpPr>
        <p:spPr>
          <a:xfrm>
            <a:off x="0" y="0"/>
            <a:ext cx="11786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002060"/>
                </a:solidFill>
              </a:rPr>
              <a:t>IACM 2018 - </a:t>
            </a:r>
            <a:r>
              <a:rPr lang="pt-PT" dirty="0" err="1">
                <a:solidFill>
                  <a:srgbClr val="002060"/>
                </a:solidFill>
              </a:rPr>
              <a:t>Education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Programmes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at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the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Customs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Museums</a:t>
            </a:r>
            <a:r>
              <a:rPr lang="pt-PT" sz="1600" dirty="0">
                <a:solidFill>
                  <a:srgbClr val="002060"/>
                </a:solidFill>
              </a:rPr>
              <a:t> </a:t>
            </a:r>
          </a:p>
          <a:p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Portuguese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Porto</a:t>
            </a:r>
            <a:endParaRPr lang="pt-PT" dirty="0">
              <a:solidFill>
                <a:srgbClr val="002060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C091724-5D82-424E-A2E5-D16F1F799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52" y="964153"/>
            <a:ext cx="6606989" cy="495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08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665C79-1651-40C8-A2F6-41FDF6528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E98F9C39-C2A2-4DE4-BF49-47FAECEF9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9" y="1920973"/>
            <a:ext cx="5915635" cy="3943756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9685064-989C-4082-BE02-11314329D4F4}"/>
              </a:ext>
            </a:extLst>
          </p:cNvPr>
          <p:cNvSpPr txBox="1"/>
          <p:nvPr/>
        </p:nvSpPr>
        <p:spPr>
          <a:xfrm>
            <a:off x="0" y="-622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>
                <a:solidFill>
                  <a:srgbClr val="002060"/>
                </a:solidFill>
              </a:rPr>
              <a:t>IACM 2018 - Education Programmes at the Customs Museums</a:t>
            </a:r>
            <a:r>
              <a:rPr lang="pt-PT" sz="1600">
                <a:solidFill>
                  <a:srgbClr val="002060"/>
                </a:solidFill>
              </a:rPr>
              <a:t> </a:t>
            </a:r>
          </a:p>
          <a:p>
            <a:r>
              <a:rPr lang="pt-PT"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Portuguese Customs Museum – Porto</a:t>
            </a:r>
            <a:endParaRPr lang="pt-PT" dirty="0">
              <a:solidFill>
                <a:srgbClr val="002060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DF3F8C0-2F58-4E84-BB82-D82495C84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09629"/>
            <a:ext cx="5932651" cy="395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84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8EBB0-6A34-4244-B48B-88FDDC51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6B269E38-C336-4238-8AFF-F1F653EAC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3" y="1561172"/>
            <a:ext cx="6472063" cy="4314708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951357F-F38E-4F85-A7D6-B05AB04DBCF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>
                <a:solidFill>
                  <a:srgbClr val="002060"/>
                </a:solidFill>
              </a:rPr>
              <a:t>IACM 2018 - Education Programmes at the Customs Museums</a:t>
            </a:r>
            <a:r>
              <a:rPr lang="pt-PT" sz="1600">
                <a:solidFill>
                  <a:srgbClr val="002060"/>
                </a:solidFill>
              </a:rPr>
              <a:t> </a:t>
            </a:r>
          </a:p>
          <a:p>
            <a:r>
              <a:rPr lang="pt-PT"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Portuguese Customs Museum – Porto</a:t>
            </a:r>
            <a:endParaRPr lang="pt-PT" dirty="0">
              <a:solidFill>
                <a:srgbClr val="002060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7C6F732-ED96-4E5C-83B7-7754DA220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52" y="1561172"/>
            <a:ext cx="5752944" cy="431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19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D41B85-E297-4531-8058-A97A799C7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B947F0C9-7DC2-4803-A16D-88CA9FF4E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0" y="1212103"/>
            <a:ext cx="5971839" cy="4478879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92CCCDB-757A-4F7A-A7DD-0C3D69F1C56E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>
                <a:solidFill>
                  <a:srgbClr val="002060"/>
                </a:solidFill>
              </a:rPr>
              <a:t>IACM 2018 - Education Programmes at the Customs Museums</a:t>
            </a:r>
            <a:r>
              <a:rPr lang="pt-PT" sz="1600">
                <a:solidFill>
                  <a:srgbClr val="002060"/>
                </a:solidFill>
              </a:rPr>
              <a:t> </a:t>
            </a:r>
          </a:p>
          <a:p>
            <a:r>
              <a:rPr lang="pt-PT"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Portuguese Customs Museum – Porto</a:t>
            </a:r>
            <a:endParaRPr lang="pt-PT" dirty="0">
              <a:solidFill>
                <a:srgbClr val="002060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8E12B5D-A08A-49BD-BCED-3520962C5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68" y="1212103"/>
            <a:ext cx="5956971" cy="446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78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02B783-7CDB-49AE-A572-BD3D1AB20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8E5D3AA0-B3F5-4965-B6EA-51D1BC27E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2" y="1538965"/>
            <a:ext cx="6004081" cy="4503061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666FB26-F8FE-440C-8F5C-F02E455E5B1E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>
                <a:solidFill>
                  <a:srgbClr val="002060"/>
                </a:solidFill>
              </a:rPr>
              <a:t>IACM 2018 - Education Programmes at the Customs Museums</a:t>
            </a:r>
            <a:r>
              <a:rPr lang="pt-PT" sz="1600">
                <a:solidFill>
                  <a:srgbClr val="002060"/>
                </a:solidFill>
              </a:rPr>
              <a:t> </a:t>
            </a:r>
          </a:p>
          <a:p>
            <a:r>
              <a:rPr lang="pt-PT"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Portuguese Customs Museum – Porto</a:t>
            </a:r>
            <a:endParaRPr lang="pt-PT" dirty="0">
              <a:solidFill>
                <a:srgbClr val="002060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3CF9F0D-4129-4D63-B4A0-7FDCAE198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395" y="1538965"/>
            <a:ext cx="6004081" cy="450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26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40BFFF-FECF-4D8C-A820-C993955F9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A001C367-CAEC-4F21-B5E6-1F31954AD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5" y="1492835"/>
            <a:ext cx="5948137" cy="4461103"/>
          </a:xfr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FFE7623-113E-476C-93EA-FC00AB8ACDCC}"/>
              </a:ext>
            </a:extLst>
          </p:cNvPr>
          <p:cNvSpPr txBox="1"/>
          <p:nvPr/>
        </p:nvSpPr>
        <p:spPr>
          <a:xfrm>
            <a:off x="0" y="0"/>
            <a:ext cx="12435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>
                <a:solidFill>
                  <a:srgbClr val="002060"/>
                </a:solidFill>
              </a:rPr>
              <a:t>IACM 2018 - Education Programmes at the Customs Museums</a:t>
            </a:r>
            <a:r>
              <a:rPr lang="pt-PT" sz="1600">
                <a:solidFill>
                  <a:srgbClr val="002060"/>
                </a:solidFill>
              </a:rPr>
              <a:t> </a:t>
            </a:r>
          </a:p>
          <a:p>
            <a:r>
              <a:rPr lang="pt-PT"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Portuguese Customs Museum – Porto</a:t>
            </a:r>
            <a:endParaRPr lang="pt-PT" dirty="0">
              <a:solidFill>
                <a:srgbClr val="002060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64BA2F8-7E53-4E33-A020-45F9F75D7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35" y="1492835"/>
            <a:ext cx="5948139" cy="44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39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229CA7-CDEF-4C6A-A631-B33A736E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2FC5DD78-BE1F-47A2-9C1B-D3BEDAF60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8" y="1769868"/>
            <a:ext cx="6000929" cy="4500697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38703F6-AD59-4BAB-988C-3F785AEF7983}"/>
              </a:ext>
            </a:extLst>
          </p:cNvPr>
          <p:cNvSpPr txBox="1"/>
          <p:nvPr/>
        </p:nvSpPr>
        <p:spPr>
          <a:xfrm>
            <a:off x="0" y="1371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>
                <a:solidFill>
                  <a:srgbClr val="002060"/>
                </a:solidFill>
              </a:rPr>
              <a:t>IACM 2018 - Education Programmes at the Customs Museums</a:t>
            </a:r>
            <a:r>
              <a:rPr lang="pt-PT" sz="1600">
                <a:solidFill>
                  <a:srgbClr val="002060"/>
                </a:solidFill>
              </a:rPr>
              <a:t> </a:t>
            </a:r>
          </a:p>
          <a:p>
            <a:r>
              <a:rPr lang="pt-PT"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Portuguese Customs Museum – Porto</a:t>
            </a:r>
            <a:endParaRPr lang="pt-PT" dirty="0">
              <a:solidFill>
                <a:srgbClr val="002060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BD674F8-C97F-4F8F-BF27-61DC53283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69870"/>
            <a:ext cx="6000931" cy="450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71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EF8338-077A-4223-BA3E-4769655AA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F033B8AE-FB50-4991-A174-ADD60B6A7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46" y="1680842"/>
            <a:ext cx="6286368" cy="4190912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E0F24BF-94A3-417B-806F-EDBEE5FBA22E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002060"/>
                </a:solidFill>
              </a:rPr>
              <a:t>IACM 2018 - </a:t>
            </a:r>
            <a:r>
              <a:rPr lang="pt-PT" dirty="0" err="1">
                <a:solidFill>
                  <a:srgbClr val="002060"/>
                </a:solidFill>
              </a:rPr>
              <a:t>Education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Programmes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at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the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Customs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Museums</a:t>
            </a:r>
            <a:r>
              <a:rPr lang="pt-PT" sz="1600" dirty="0">
                <a:solidFill>
                  <a:srgbClr val="002060"/>
                </a:solidFill>
              </a:rPr>
              <a:t> </a:t>
            </a:r>
          </a:p>
          <a:p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Portuguese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Porto</a:t>
            </a:r>
            <a:endParaRPr lang="pt-PT" dirty="0">
              <a:solidFill>
                <a:srgbClr val="002060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BB0E88E-A33B-488E-9D82-89F5FA868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034" y="1690688"/>
            <a:ext cx="5561627" cy="417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27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80EF89-4F2C-419D-A9E4-F6EA9148E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3787"/>
            <a:ext cx="10515600" cy="1325563"/>
          </a:xfrm>
        </p:spPr>
        <p:txBody>
          <a:bodyPr>
            <a:normAutofit/>
          </a:bodyPr>
          <a:lstStyle/>
          <a:p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IACM 2018 -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Museums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Portuguese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Porto</a:t>
            </a:r>
            <a:br>
              <a:rPr lang="pt-PT" dirty="0">
                <a:solidFill>
                  <a:srgbClr val="002060"/>
                </a:solidFill>
              </a:rPr>
            </a:b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2DE405B-3516-4D98-9A98-947A6AEC5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1776"/>
            <a:ext cx="10515600" cy="4925187"/>
          </a:xfrm>
        </p:spPr>
        <p:txBody>
          <a:bodyPr/>
          <a:lstStyle/>
          <a:p>
            <a:r>
              <a:rPr lang="pt-PT" sz="4000" dirty="0" err="1">
                <a:solidFill>
                  <a:schemeClr val="accent5">
                    <a:lumMod val="50000"/>
                  </a:schemeClr>
                </a:solidFill>
              </a:rPr>
              <a:t>Objectives</a:t>
            </a:r>
            <a:r>
              <a:rPr lang="pt-PT" sz="4000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endParaRPr lang="pt-PT" dirty="0"/>
          </a:p>
          <a:p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Share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knowledge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about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Customs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House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history</a:t>
            </a:r>
            <a:endParaRPr lang="pt-PT" sz="32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t-PT" sz="3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Promote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pleasure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about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knowledge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protection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city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heritage</a:t>
            </a:r>
            <a:endParaRPr lang="pt-PT" sz="32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t-PT" sz="3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Involve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young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students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fun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experimental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activities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learning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by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playing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95262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3B3122-E5E6-4373-9D23-8D95EAAC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85851"/>
          </a:xfrm>
        </p:spPr>
        <p:txBody>
          <a:bodyPr>
            <a:normAutofit/>
          </a:bodyPr>
          <a:lstStyle/>
          <a:p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IACM 2018 -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Museums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Portuguese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Porto</a:t>
            </a:r>
            <a:endParaRPr lang="pt-PT" sz="1400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0DBC25E-1826-493F-9576-D3C8EC4BD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3544"/>
            <a:ext cx="10515600" cy="5253419"/>
          </a:xfrm>
        </p:spPr>
        <p:txBody>
          <a:bodyPr>
            <a:normAutofit/>
          </a:bodyPr>
          <a:lstStyle/>
          <a:p>
            <a:r>
              <a:rPr lang="pt-PT" sz="4000" dirty="0" err="1">
                <a:solidFill>
                  <a:schemeClr val="accent5">
                    <a:lumMod val="50000"/>
                  </a:schemeClr>
                </a:solidFill>
              </a:rPr>
              <a:t>Objectives</a:t>
            </a:r>
            <a:r>
              <a:rPr lang="pt-PT" sz="4000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pt-PT" sz="4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Promote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“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Museum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New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Publics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” (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return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young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students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to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visit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museum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with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their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families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endParaRPr lang="pt-PT" sz="3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Reinforcement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relation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between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Museum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Porto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University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(AMTC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associated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endParaRPr lang="pt-PT" sz="3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Reinforce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European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Year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Cultural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Heritage</a:t>
            </a:r>
            <a:r>
              <a:rPr lang="pt-PT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accent5">
                    <a:lumMod val="50000"/>
                  </a:schemeClr>
                </a:solidFill>
              </a:rPr>
              <a:t>celebration</a:t>
            </a:r>
            <a:endParaRPr lang="pt-PT" sz="32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pt-PT" sz="32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pt-PT" sz="32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pt-PT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86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36686A-F3B9-4F3A-B4B4-1B2668730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E3D4659-CC90-4D09-BA64-3AA24CD6B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  <a:p>
            <a:pPr algn="ctr"/>
            <a:r>
              <a:rPr lang="pt-PT" sz="4000" dirty="0">
                <a:solidFill>
                  <a:srgbClr val="002060"/>
                </a:solidFill>
              </a:rPr>
              <a:t>Portuguese </a:t>
            </a:r>
            <a:r>
              <a:rPr lang="pt-PT" sz="4000" dirty="0" err="1">
                <a:solidFill>
                  <a:srgbClr val="002060"/>
                </a:solidFill>
              </a:rPr>
              <a:t>Customs</a:t>
            </a:r>
            <a:r>
              <a:rPr lang="pt-PT" sz="4000" dirty="0">
                <a:solidFill>
                  <a:srgbClr val="002060"/>
                </a:solidFill>
              </a:rPr>
              <a:t> </a:t>
            </a:r>
            <a:r>
              <a:rPr lang="pt-PT" sz="4000" dirty="0" err="1">
                <a:solidFill>
                  <a:srgbClr val="002060"/>
                </a:solidFill>
              </a:rPr>
              <a:t>Museum</a:t>
            </a:r>
            <a:r>
              <a:rPr lang="pt-PT" sz="4000" dirty="0">
                <a:solidFill>
                  <a:srgbClr val="002060"/>
                </a:solidFill>
              </a:rPr>
              <a:t>: </a:t>
            </a:r>
          </a:p>
          <a:p>
            <a:pPr algn="ctr"/>
            <a:endParaRPr lang="pt-PT" sz="4000" dirty="0">
              <a:solidFill>
                <a:srgbClr val="002060"/>
              </a:solidFill>
            </a:endParaRPr>
          </a:p>
          <a:p>
            <a:pPr algn="ctr"/>
            <a:r>
              <a:rPr lang="pt-PT" sz="4000" dirty="0">
                <a:solidFill>
                  <a:srgbClr val="002060"/>
                </a:solidFill>
              </a:rPr>
              <a:t>a </a:t>
            </a:r>
            <a:r>
              <a:rPr lang="pt-PT" sz="4000" dirty="0" err="1">
                <a:solidFill>
                  <a:srgbClr val="002060"/>
                </a:solidFill>
              </a:rPr>
              <a:t>Museum</a:t>
            </a:r>
            <a:r>
              <a:rPr lang="pt-PT" sz="4000" dirty="0">
                <a:solidFill>
                  <a:srgbClr val="002060"/>
                </a:solidFill>
              </a:rPr>
              <a:t> </a:t>
            </a:r>
            <a:r>
              <a:rPr lang="pt-PT" sz="4000" dirty="0" err="1">
                <a:solidFill>
                  <a:srgbClr val="002060"/>
                </a:solidFill>
              </a:rPr>
              <a:t>of</a:t>
            </a:r>
            <a:r>
              <a:rPr lang="pt-PT" sz="4000" dirty="0">
                <a:solidFill>
                  <a:srgbClr val="002060"/>
                </a:solidFill>
              </a:rPr>
              <a:t> </a:t>
            </a:r>
            <a:r>
              <a:rPr lang="pt-PT" sz="4000" dirty="0" err="1">
                <a:solidFill>
                  <a:srgbClr val="002060"/>
                </a:solidFill>
              </a:rPr>
              <a:t>all</a:t>
            </a:r>
            <a:r>
              <a:rPr lang="pt-PT" sz="4000" dirty="0">
                <a:solidFill>
                  <a:srgbClr val="002060"/>
                </a:solidFill>
              </a:rPr>
              <a:t>… </a:t>
            </a:r>
            <a:r>
              <a:rPr lang="pt-PT" sz="4000" dirty="0" err="1">
                <a:solidFill>
                  <a:srgbClr val="002060"/>
                </a:solidFill>
              </a:rPr>
              <a:t>made</a:t>
            </a:r>
            <a:r>
              <a:rPr lang="pt-PT" sz="4000" dirty="0">
                <a:solidFill>
                  <a:srgbClr val="002060"/>
                </a:solidFill>
              </a:rPr>
              <a:t> </a:t>
            </a:r>
            <a:r>
              <a:rPr lang="pt-PT" sz="4000" dirty="0" err="1">
                <a:solidFill>
                  <a:srgbClr val="002060"/>
                </a:solidFill>
              </a:rPr>
              <a:t>by</a:t>
            </a:r>
            <a:r>
              <a:rPr lang="pt-PT" sz="4000" dirty="0">
                <a:solidFill>
                  <a:srgbClr val="002060"/>
                </a:solidFill>
              </a:rPr>
              <a:t> </a:t>
            </a:r>
            <a:r>
              <a:rPr lang="pt-PT" sz="4000" dirty="0" err="1">
                <a:solidFill>
                  <a:srgbClr val="002060"/>
                </a:solidFill>
              </a:rPr>
              <a:t>all</a:t>
            </a:r>
            <a:endParaRPr lang="pt-PT" sz="4000" dirty="0">
              <a:solidFill>
                <a:srgbClr val="002060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7446BFE-05F5-4B38-97C9-414370732CFC}"/>
              </a:ext>
            </a:extLst>
          </p:cNvPr>
          <p:cNvSpPr/>
          <p:nvPr/>
        </p:nvSpPr>
        <p:spPr>
          <a:xfrm>
            <a:off x="-70104" y="-31422"/>
            <a:ext cx="7211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IACM 2018 -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Museums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Portuguese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Porto</a:t>
            </a:r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3450453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1AE8DE-B2D6-4AFB-A8C9-E26254253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30" y="3100039"/>
            <a:ext cx="5738075" cy="1025912"/>
          </a:xfrm>
        </p:spPr>
        <p:txBody>
          <a:bodyPr>
            <a:normAutofit fontScale="90000"/>
          </a:bodyPr>
          <a:lstStyle/>
          <a:p>
            <a: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P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Junior</a:t>
            </a:r>
            <a: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P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  <a: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Junior</a:t>
            </a:r>
            <a: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Campus </a:t>
            </a:r>
            <a:b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P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</a:t>
            </a:r>
            <a: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Porto </a:t>
            </a:r>
            <a:r>
              <a:rPr lang="pt-P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b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4 </a:t>
            </a:r>
            <a:r>
              <a:rPr lang="pt-P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  <a: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P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 </a:t>
            </a:r>
            <a:r>
              <a:rPr lang="pt-P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11/12 </a:t>
            </a:r>
            <a:r>
              <a:rPr lang="pt-P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b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 </a:t>
            </a:r>
            <a:r>
              <a:rPr lang="pt-P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- 20 </a:t>
            </a:r>
            <a:r>
              <a:rPr lang="pt-P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b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3 </a:t>
            </a:r>
            <a:r>
              <a:rPr lang="pt-PT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editions</a:t>
            </a:r>
            <a:r>
              <a:rPr lang="pt-P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2016 – 2017 – 2018 </a:t>
            </a:r>
            <a:endParaRPr lang="pt-PT" sz="24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E986ECB-D56C-416E-B0AB-1A1ED5C59DBD}"/>
              </a:ext>
            </a:extLst>
          </p:cNvPr>
          <p:cNvSpPr txBox="1"/>
          <p:nvPr/>
        </p:nvSpPr>
        <p:spPr>
          <a:xfrm>
            <a:off x="0" y="0"/>
            <a:ext cx="11713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>
                <a:solidFill>
                  <a:srgbClr val="002060"/>
                </a:solidFill>
              </a:rPr>
              <a:t>IACM 2018 - Education Programmes at the Customs Museums</a:t>
            </a:r>
            <a:r>
              <a:rPr lang="pt-PT" sz="1600">
                <a:solidFill>
                  <a:srgbClr val="002060"/>
                </a:solidFill>
              </a:rPr>
              <a:t> </a:t>
            </a:r>
          </a:p>
          <a:p>
            <a:r>
              <a:rPr lang="pt-PT"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Portuguese Customs Museum – Porto</a:t>
            </a:r>
            <a:endParaRPr lang="pt-PT" dirty="0">
              <a:solidFill>
                <a:srgbClr val="002060"/>
              </a:solidFill>
            </a:endParaRPr>
          </a:p>
        </p:txBody>
      </p:sp>
      <p:pic>
        <p:nvPicPr>
          <p:cNvPr id="5" name="Marcador de Posição de Conteúdo 5">
            <a:extLst>
              <a:ext uri="{FF2B5EF4-FFF2-40B4-BE49-F238E27FC236}">
                <a16:creationId xmlns:a16="http://schemas.microsoft.com/office/drawing/2014/main" id="{B5725B8B-631B-4DF1-BB73-E46272CAF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6297" y="1461216"/>
            <a:ext cx="5738075" cy="4303558"/>
          </a:xfrm>
        </p:spPr>
      </p:pic>
    </p:spTree>
    <p:extLst>
      <p:ext uri="{BB962C8B-B14F-4D97-AF65-F5344CB8AC3E}">
        <p14:creationId xmlns:p14="http://schemas.microsoft.com/office/powerpoint/2010/main" val="2015059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A81AF8-754E-40E9-A89A-29E11EFF0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07"/>
            <a:ext cx="10515600" cy="521843"/>
          </a:xfrm>
        </p:spPr>
        <p:txBody>
          <a:bodyPr>
            <a:normAutofit/>
          </a:bodyPr>
          <a:lstStyle/>
          <a:p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IACM 2018 -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Museums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Portuguese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Porto</a:t>
            </a:r>
            <a:endParaRPr lang="pt-PT" sz="1400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27EF821-DF66-4F11-9046-30B9F147F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t-PT" sz="4000" dirty="0" err="1">
                <a:solidFill>
                  <a:srgbClr val="002060"/>
                </a:solidFill>
              </a:rPr>
              <a:t>Thank</a:t>
            </a:r>
            <a:r>
              <a:rPr lang="pt-PT" sz="4000" dirty="0">
                <a:solidFill>
                  <a:srgbClr val="002060"/>
                </a:solidFill>
              </a:rPr>
              <a:t> </a:t>
            </a:r>
            <a:r>
              <a:rPr lang="pt-PT" sz="4000" dirty="0" err="1">
                <a:solidFill>
                  <a:srgbClr val="002060"/>
                </a:solidFill>
              </a:rPr>
              <a:t>you</a:t>
            </a:r>
            <a:r>
              <a:rPr lang="pt-PT" sz="4000" dirty="0">
                <a:solidFill>
                  <a:srgbClr val="002060"/>
                </a:solidFill>
              </a:rPr>
              <a:t>!</a:t>
            </a:r>
          </a:p>
          <a:p>
            <a:pPr algn="ctr"/>
            <a:endParaRPr lang="pt-PT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pt-PT" dirty="0">
                <a:solidFill>
                  <a:srgbClr val="002060"/>
                </a:solidFill>
              </a:rPr>
              <a:t>Adriana Almeida</a:t>
            </a:r>
          </a:p>
          <a:p>
            <a:pPr marL="0" indent="0" algn="ctr">
              <a:buNone/>
            </a:pPr>
            <a:r>
              <a:rPr lang="pt-PT" u="sng" dirty="0">
                <a:solidFill>
                  <a:srgbClr val="002060"/>
                </a:solidFill>
                <a:hlinkClick r:id="rId2"/>
              </a:rPr>
              <a:t>adrianaalmeida@amtc.pt</a:t>
            </a:r>
            <a:endParaRPr lang="pt-PT" u="sng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pt-PT" u="sng" dirty="0">
                <a:solidFill>
                  <a:srgbClr val="002060"/>
                </a:solidFill>
                <a:hlinkClick r:id="rId3"/>
              </a:rPr>
              <a:t>museu@amtc.pt</a:t>
            </a:r>
            <a:endParaRPr lang="pt-PT" u="sng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pt-PT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pt-P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530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A45C1A-067C-4291-91C8-366DE37D7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10344912" cy="2057400"/>
          </a:xfrm>
        </p:spPr>
        <p:txBody>
          <a:bodyPr>
            <a:normAutofit fontScale="90000"/>
          </a:bodyPr>
          <a:lstStyle/>
          <a:p>
            <a:r>
              <a:rPr lang="pt-PT" dirty="0" err="1">
                <a:solidFill>
                  <a:srgbClr val="002060"/>
                </a:solidFill>
              </a:rPr>
              <a:t>Morning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Programme</a:t>
            </a:r>
            <a:br>
              <a:rPr lang="pt-PT" dirty="0">
                <a:solidFill>
                  <a:srgbClr val="002060"/>
                </a:solidFill>
              </a:rPr>
            </a:br>
            <a:r>
              <a:rPr lang="pt-PT" dirty="0">
                <a:solidFill>
                  <a:srgbClr val="002060"/>
                </a:solidFill>
              </a:rPr>
              <a:t>- </a:t>
            </a:r>
            <a:r>
              <a:rPr lang="pt-PT" dirty="0" err="1">
                <a:solidFill>
                  <a:srgbClr val="002060"/>
                </a:solidFill>
              </a:rPr>
              <a:t>presentation</a:t>
            </a:r>
            <a:br>
              <a:rPr lang="pt-PT" dirty="0">
                <a:solidFill>
                  <a:srgbClr val="002060"/>
                </a:solidFill>
              </a:rPr>
            </a:br>
            <a:r>
              <a:rPr lang="pt-PT" dirty="0">
                <a:solidFill>
                  <a:srgbClr val="002060"/>
                </a:solidFill>
              </a:rPr>
              <a:t>- </a:t>
            </a:r>
            <a:r>
              <a:rPr lang="pt-PT" dirty="0" err="1">
                <a:solidFill>
                  <a:srgbClr val="002060"/>
                </a:solidFill>
              </a:rPr>
              <a:t>treasure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hunt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at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the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Customs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House</a:t>
            </a:r>
            <a:br>
              <a:rPr lang="pt-PT" dirty="0"/>
            </a:br>
            <a:endParaRPr lang="pt-PT" dirty="0"/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0D160857-197B-4839-86DF-499F79C3D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4" y="2709745"/>
            <a:ext cx="5817164" cy="3878109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A34A605-433B-46A6-9CDF-694E96D31EA3}"/>
              </a:ext>
            </a:extLst>
          </p:cNvPr>
          <p:cNvSpPr txBox="1"/>
          <p:nvPr/>
        </p:nvSpPr>
        <p:spPr>
          <a:xfrm>
            <a:off x="0" y="0"/>
            <a:ext cx="12006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002060"/>
                </a:solidFill>
              </a:rPr>
              <a:t>IACM 2018 - </a:t>
            </a:r>
            <a:r>
              <a:rPr lang="pt-PT" dirty="0" err="1">
                <a:solidFill>
                  <a:srgbClr val="002060"/>
                </a:solidFill>
              </a:rPr>
              <a:t>Education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Programmes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at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the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Customs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Museums</a:t>
            </a:r>
            <a:r>
              <a:rPr lang="pt-PT" sz="1600" dirty="0">
                <a:solidFill>
                  <a:srgbClr val="002060"/>
                </a:solidFill>
              </a:rPr>
              <a:t> </a:t>
            </a:r>
          </a:p>
          <a:p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Portuguese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Porto</a:t>
            </a:r>
            <a:endParaRPr lang="pt-PT" dirty="0">
              <a:solidFill>
                <a:srgbClr val="002060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CBF1043-C13C-4826-AB49-E65202CCE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98" y="2694366"/>
            <a:ext cx="5191318" cy="389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4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27A0A4-BCD4-46A7-8361-F1214BD6D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71BD8AA7-ADBE-4866-9E48-2B206E668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617" y="1918010"/>
            <a:ext cx="5605347" cy="4204010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26A1C9B-D3EB-4241-9E4A-0270B57C8C26}"/>
              </a:ext>
            </a:extLst>
          </p:cNvPr>
          <p:cNvSpPr txBox="1"/>
          <p:nvPr/>
        </p:nvSpPr>
        <p:spPr>
          <a:xfrm>
            <a:off x="0" y="-7315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002060"/>
                </a:solidFill>
              </a:rPr>
              <a:t>IACM 2018 - </a:t>
            </a:r>
            <a:r>
              <a:rPr lang="pt-PT" dirty="0" err="1">
                <a:solidFill>
                  <a:srgbClr val="002060"/>
                </a:solidFill>
              </a:rPr>
              <a:t>Education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Programmes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at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the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Customs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Museums</a:t>
            </a:r>
            <a:r>
              <a:rPr lang="pt-PT" sz="1600" dirty="0">
                <a:solidFill>
                  <a:srgbClr val="002060"/>
                </a:solidFill>
              </a:rPr>
              <a:t> </a:t>
            </a:r>
          </a:p>
          <a:p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Portuguese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Porto</a:t>
            </a:r>
            <a:endParaRPr lang="pt-PT" dirty="0">
              <a:solidFill>
                <a:srgbClr val="002060"/>
              </a:solidFill>
            </a:endParaRPr>
          </a:p>
        </p:txBody>
      </p:sp>
      <p:pic>
        <p:nvPicPr>
          <p:cNvPr id="11" name="Marcador de Posição de Conteúdo 8">
            <a:extLst>
              <a:ext uri="{FF2B5EF4-FFF2-40B4-BE49-F238E27FC236}">
                <a16:creationId xmlns:a16="http://schemas.microsoft.com/office/drawing/2014/main" id="{73FA94E3-5496-47B7-92E6-5B93074EF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6" y="1918011"/>
            <a:ext cx="6306017" cy="420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37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56C992-67CD-448D-8D25-F48599F99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856" y="1"/>
            <a:ext cx="10219944" cy="557783"/>
          </a:xfrm>
        </p:spPr>
        <p:txBody>
          <a:bodyPr>
            <a:normAutofit fontScale="90000"/>
          </a:bodyPr>
          <a:lstStyle/>
          <a:p>
            <a:endParaRPr lang="pt-PT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411FA52-29EB-4280-94B8-B8C79E3F00D6}"/>
              </a:ext>
            </a:extLst>
          </p:cNvPr>
          <p:cNvSpPr txBox="1"/>
          <p:nvPr/>
        </p:nvSpPr>
        <p:spPr>
          <a:xfrm>
            <a:off x="0" y="0"/>
            <a:ext cx="11201400" cy="589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>
                <a:solidFill>
                  <a:srgbClr val="002060"/>
                </a:solidFill>
              </a:rPr>
              <a:t>IACM 2018 - Education Programmes at the Customs Museums</a:t>
            </a:r>
            <a:r>
              <a:rPr lang="pt-PT" sz="1600">
                <a:solidFill>
                  <a:srgbClr val="002060"/>
                </a:solidFill>
              </a:rPr>
              <a:t> </a:t>
            </a:r>
          </a:p>
          <a:p>
            <a:r>
              <a:rPr lang="pt-PT"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Portuguese Customs Museum – Porto</a:t>
            </a:r>
            <a:endParaRPr lang="pt-PT" dirty="0">
              <a:solidFill>
                <a:srgbClr val="002060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82DE56F-8252-4A74-873B-CA6D5CF84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868" y="1307298"/>
            <a:ext cx="6236205" cy="4469033"/>
          </a:xfrm>
          <a:prstGeom prst="rect">
            <a:avLst/>
          </a:prstGeom>
        </p:spPr>
      </p:pic>
      <p:pic>
        <p:nvPicPr>
          <p:cNvPr id="16" name="Marcador de Posição de Conteúdo 15">
            <a:extLst>
              <a:ext uri="{FF2B5EF4-FFF2-40B4-BE49-F238E27FC236}">
                <a16:creationId xmlns:a16="http://schemas.microsoft.com/office/drawing/2014/main" id="{5607F010-56B5-4935-91AE-B896774F9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12" y="1300928"/>
            <a:ext cx="5924788" cy="4443591"/>
          </a:xfrm>
        </p:spPr>
      </p:pic>
    </p:spTree>
    <p:extLst>
      <p:ext uri="{BB962C8B-B14F-4D97-AF65-F5344CB8AC3E}">
        <p14:creationId xmlns:p14="http://schemas.microsoft.com/office/powerpoint/2010/main" val="1647033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3583BD-16B7-4D57-8B54-5F0E65930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C4C5DF63-A8FD-43F2-AEAA-C0101FA3D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63" y="1851102"/>
            <a:ext cx="6286386" cy="4190924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CE9324B-2A18-4AC3-85A1-071505BA13FD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>
                <a:solidFill>
                  <a:srgbClr val="002060"/>
                </a:solidFill>
              </a:rPr>
              <a:t>IACM 2018 - Education Programmes at the Customs Museums</a:t>
            </a:r>
            <a:r>
              <a:rPr lang="pt-PT" sz="1600">
                <a:solidFill>
                  <a:srgbClr val="002060"/>
                </a:solidFill>
              </a:rPr>
              <a:t> </a:t>
            </a:r>
          </a:p>
          <a:p>
            <a:r>
              <a:rPr lang="pt-PT"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Portuguese Customs Museum – Porto</a:t>
            </a:r>
            <a:endParaRPr lang="pt-PT" dirty="0">
              <a:solidFill>
                <a:srgbClr val="002060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36BFC31-7538-4883-839C-9F001ACFE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13" y="1851102"/>
            <a:ext cx="6286387" cy="41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78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EEA6D5-1373-434A-A2A4-32B7E452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830E0FB9-7FE6-4156-A417-2A49E6B1C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32" y="1690687"/>
            <a:ext cx="5801783" cy="4351337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4E51C29-FC36-4236-A48D-5C2AC46687FF}"/>
              </a:ext>
            </a:extLst>
          </p:cNvPr>
          <p:cNvSpPr txBox="1"/>
          <p:nvPr/>
        </p:nvSpPr>
        <p:spPr>
          <a:xfrm>
            <a:off x="0" y="0"/>
            <a:ext cx="1152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>
                <a:solidFill>
                  <a:srgbClr val="002060"/>
                </a:solidFill>
              </a:rPr>
              <a:t>IACM 2018 - Education Programmes at the Customs Museums</a:t>
            </a:r>
            <a:r>
              <a:rPr lang="pt-PT" sz="1600">
                <a:solidFill>
                  <a:srgbClr val="002060"/>
                </a:solidFill>
              </a:rPr>
              <a:t> </a:t>
            </a:r>
          </a:p>
          <a:p>
            <a:r>
              <a:rPr lang="pt-PT"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Portuguese Customs Museum – Porto</a:t>
            </a:r>
            <a:endParaRPr lang="pt-PT" dirty="0">
              <a:solidFill>
                <a:srgbClr val="002060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3AEB8B2-B243-4A3B-B5B0-CD95C39D2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915" y="1690687"/>
            <a:ext cx="5801783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27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5F5EF-33EF-4264-8714-AC285101D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DE95B8C7-AC26-415E-8FA6-AF788F246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1293541"/>
            <a:ext cx="7031889" cy="4687926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D7D216D-33C7-4A4C-86E6-092CEBE61298}"/>
              </a:ext>
            </a:extLst>
          </p:cNvPr>
          <p:cNvSpPr txBox="1"/>
          <p:nvPr/>
        </p:nvSpPr>
        <p:spPr>
          <a:xfrm>
            <a:off x="0" y="0"/>
            <a:ext cx="1197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002060"/>
                </a:solidFill>
              </a:rPr>
              <a:t>IACM 2018 - </a:t>
            </a:r>
            <a:r>
              <a:rPr lang="pt-PT" dirty="0" err="1">
                <a:solidFill>
                  <a:srgbClr val="002060"/>
                </a:solidFill>
              </a:rPr>
              <a:t>Education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Programmes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at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the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Customs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Museums</a:t>
            </a:r>
            <a:r>
              <a:rPr lang="pt-PT" sz="1600" dirty="0">
                <a:solidFill>
                  <a:srgbClr val="002060"/>
                </a:solidFill>
              </a:rPr>
              <a:t> </a:t>
            </a:r>
          </a:p>
          <a:p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Portuguese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r>
              <a:rPr lang="pt-P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Porto</a:t>
            </a:r>
            <a:endParaRPr lang="pt-PT" dirty="0">
              <a:solidFill>
                <a:srgbClr val="00206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21C183D-063D-43F2-B97D-BF56EBBEF5C4}"/>
              </a:ext>
            </a:extLst>
          </p:cNvPr>
          <p:cNvSpPr txBox="1"/>
          <p:nvPr/>
        </p:nvSpPr>
        <p:spPr>
          <a:xfrm>
            <a:off x="7406194" y="1843950"/>
            <a:ext cx="46835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 err="1">
                <a:solidFill>
                  <a:srgbClr val="002060"/>
                </a:solidFill>
              </a:rPr>
              <a:t>Finaly</a:t>
            </a:r>
            <a:r>
              <a:rPr lang="pt-PT" sz="4000" dirty="0">
                <a:solidFill>
                  <a:srgbClr val="002060"/>
                </a:solidFill>
              </a:rPr>
              <a:t>… </a:t>
            </a:r>
            <a:r>
              <a:rPr lang="pt-PT" sz="4000" dirty="0" err="1">
                <a:solidFill>
                  <a:srgbClr val="002060"/>
                </a:solidFill>
              </a:rPr>
              <a:t>the</a:t>
            </a:r>
            <a:r>
              <a:rPr lang="pt-PT" sz="4000" dirty="0">
                <a:solidFill>
                  <a:srgbClr val="002060"/>
                </a:solidFill>
              </a:rPr>
              <a:t> </a:t>
            </a:r>
            <a:r>
              <a:rPr lang="pt-PT" sz="4000" dirty="0" err="1">
                <a:solidFill>
                  <a:srgbClr val="002060"/>
                </a:solidFill>
              </a:rPr>
              <a:t>Treasure</a:t>
            </a:r>
            <a:r>
              <a:rPr lang="pt-PT" sz="4000" dirty="0">
                <a:solidFill>
                  <a:srgbClr val="002060"/>
                </a:solidFill>
              </a:rPr>
              <a:t> </a:t>
            </a:r>
            <a:r>
              <a:rPr lang="pt-PT" sz="4000" dirty="0" err="1">
                <a:solidFill>
                  <a:srgbClr val="002060"/>
                </a:solidFill>
              </a:rPr>
              <a:t>of</a:t>
            </a:r>
            <a:r>
              <a:rPr lang="pt-PT" sz="4000" dirty="0">
                <a:solidFill>
                  <a:srgbClr val="002060"/>
                </a:solidFill>
              </a:rPr>
              <a:t> </a:t>
            </a:r>
            <a:r>
              <a:rPr lang="pt-PT" sz="4000" dirty="0" err="1">
                <a:solidFill>
                  <a:srgbClr val="002060"/>
                </a:solidFill>
              </a:rPr>
              <a:t>North</a:t>
            </a:r>
            <a:r>
              <a:rPr lang="pt-PT" sz="4000" dirty="0">
                <a:solidFill>
                  <a:srgbClr val="002060"/>
                </a:solidFill>
              </a:rPr>
              <a:t> </a:t>
            </a:r>
            <a:r>
              <a:rPr lang="pt-PT" sz="4000" dirty="0" err="1">
                <a:solidFill>
                  <a:srgbClr val="002060"/>
                </a:solidFill>
              </a:rPr>
              <a:t>Capitain</a:t>
            </a:r>
            <a:r>
              <a:rPr lang="pt-PT" sz="4000" dirty="0">
                <a:solidFill>
                  <a:srgbClr val="002060"/>
                </a:solidFill>
              </a:rPr>
              <a:t> </a:t>
            </a:r>
            <a:r>
              <a:rPr lang="pt-PT" sz="4000" dirty="0" err="1">
                <a:solidFill>
                  <a:srgbClr val="002060"/>
                </a:solidFill>
              </a:rPr>
              <a:t>hidden</a:t>
            </a:r>
            <a:r>
              <a:rPr lang="pt-PT" sz="4000" dirty="0">
                <a:solidFill>
                  <a:srgbClr val="002060"/>
                </a:solidFill>
              </a:rPr>
              <a:t> a </a:t>
            </a:r>
            <a:r>
              <a:rPr lang="pt-PT" sz="4000" dirty="0" err="1">
                <a:solidFill>
                  <a:srgbClr val="002060"/>
                </a:solidFill>
              </a:rPr>
              <a:t>long</a:t>
            </a:r>
            <a:r>
              <a:rPr lang="pt-PT" sz="4000" dirty="0">
                <a:solidFill>
                  <a:srgbClr val="002060"/>
                </a:solidFill>
              </a:rPr>
              <a:t>, </a:t>
            </a:r>
            <a:r>
              <a:rPr lang="pt-PT" sz="4000" dirty="0" err="1">
                <a:solidFill>
                  <a:srgbClr val="002060"/>
                </a:solidFill>
              </a:rPr>
              <a:t>long</a:t>
            </a:r>
            <a:r>
              <a:rPr lang="pt-PT" sz="4000" dirty="0">
                <a:solidFill>
                  <a:srgbClr val="002060"/>
                </a:solidFill>
              </a:rPr>
              <a:t> time ago in </a:t>
            </a:r>
            <a:r>
              <a:rPr lang="pt-PT" sz="4000" dirty="0" err="1">
                <a:solidFill>
                  <a:srgbClr val="002060"/>
                </a:solidFill>
              </a:rPr>
              <a:t>the</a:t>
            </a:r>
            <a:r>
              <a:rPr lang="pt-PT" sz="4000" dirty="0">
                <a:solidFill>
                  <a:srgbClr val="002060"/>
                </a:solidFill>
              </a:rPr>
              <a:t> </a:t>
            </a:r>
            <a:r>
              <a:rPr lang="pt-PT" sz="4000" dirty="0" err="1">
                <a:solidFill>
                  <a:srgbClr val="002060"/>
                </a:solidFill>
              </a:rPr>
              <a:t>Customs</a:t>
            </a:r>
            <a:r>
              <a:rPr lang="pt-PT" sz="4000" dirty="0">
                <a:solidFill>
                  <a:srgbClr val="002060"/>
                </a:solidFill>
              </a:rPr>
              <a:t> </a:t>
            </a:r>
            <a:r>
              <a:rPr lang="pt-PT" sz="4000" dirty="0" err="1">
                <a:solidFill>
                  <a:srgbClr val="002060"/>
                </a:solidFill>
              </a:rPr>
              <a:t>House</a:t>
            </a:r>
            <a:endParaRPr lang="pt-PT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95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392FCE-BF04-4A84-9AA6-9D69E108B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6384"/>
            <a:ext cx="10515600" cy="1325880"/>
          </a:xfrm>
        </p:spPr>
        <p:txBody>
          <a:bodyPr>
            <a:normAutofit fontScale="90000"/>
          </a:bodyPr>
          <a:lstStyle/>
          <a:p>
            <a:r>
              <a:rPr lang="pt-PT" dirty="0" err="1">
                <a:solidFill>
                  <a:srgbClr val="002060"/>
                </a:solidFill>
              </a:rPr>
              <a:t>Afternoon</a:t>
            </a:r>
            <a:r>
              <a:rPr lang="pt-PT" dirty="0">
                <a:solidFill>
                  <a:srgbClr val="002060"/>
                </a:solidFill>
              </a:rPr>
              <a:t> </a:t>
            </a:r>
            <a:r>
              <a:rPr lang="pt-PT" dirty="0" err="1">
                <a:solidFill>
                  <a:srgbClr val="002060"/>
                </a:solidFill>
              </a:rPr>
              <a:t>Programme</a:t>
            </a:r>
            <a:br>
              <a:rPr lang="pt-PT" dirty="0">
                <a:solidFill>
                  <a:srgbClr val="002060"/>
                </a:solidFill>
              </a:rPr>
            </a:br>
            <a:r>
              <a:rPr lang="pt-PT" sz="4000" dirty="0">
                <a:solidFill>
                  <a:srgbClr val="002060"/>
                </a:solidFill>
              </a:rPr>
              <a:t>- workshop “</a:t>
            </a:r>
            <a:r>
              <a:rPr lang="pt-PT" sz="4000" dirty="0" err="1">
                <a:solidFill>
                  <a:srgbClr val="002060"/>
                </a:solidFill>
              </a:rPr>
              <a:t>Hurry</a:t>
            </a:r>
            <a:r>
              <a:rPr lang="pt-PT" sz="4000" dirty="0">
                <a:solidFill>
                  <a:srgbClr val="002060"/>
                </a:solidFill>
              </a:rPr>
              <a:t> </a:t>
            </a:r>
            <a:r>
              <a:rPr lang="pt-PT" sz="4000" dirty="0" err="1">
                <a:solidFill>
                  <a:srgbClr val="002060"/>
                </a:solidFill>
              </a:rPr>
              <a:t>and</a:t>
            </a:r>
            <a:r>
              <a:rPr lang="pt-PT" sz="4000" dirty="0">
                <a:solidFill>
                  <a:srgbClr val="002060"/>
                </a:solidFill>
              </a:rPr>
              <a:t> </a:t>
            </a:r>
            <a:r>
              <a:rPr lang="pt-PT" sz="4000" dirty="0" err="1">
                <a:solidFill>
                  <a:srgbClr val="002060"/>
                </a:solidFill>
              </a:rPr>
              <a:t>well</a:t>
            </a:r>
            <a:r>
              <a:rPr lang="pt-PT" sz="4000" dirty="0">
                <a:solidFill>
                  <a:srgbClr val="002060"/>
                </a:solidFill>
              </a:rPr>
              <a:t> </a:t>
            </a:r>
            <a:r>
              <a:rPr lang="pt-PT" sz="4000" dirty="0" err="1">
                <a:solidFill>
                  <a:srgbClr val="002060"/>
                </a:solidFill>
              </a:rPr>
              <a:t>there</a:t>
            </a:r>
            <a:r>
              <a:rPr lang="pt-PT" sz="4000" dirty="0">
                <a:solidFill>
                  <a:srgbClr val="002060"/>
                </a:solidFill>
              </a:rPr>
              <a:t> </a:t>
            </a:r>
            <a:r>
              <a:rPr lang="pt-PT" sz="4000" dirty="0" err="1">
                <a:solidFill>
                  <a:srgbClr val="002060"/>
                </a:solidFill>
              </a:rPr>
              <a:t>is</a:t>
            </a:r>
            <a:r>
              <a:rPr lang="pt-PT" sz="4000" dirty="0">
                <a:solidFill>
                  <a:srgbClr val="002060"/>
                </a:solidFill>
              </a:rPr>
              <a:t> no </a:t>
            </a:r>
            <a:r>
              <a:rPr lang="pt-PT" sz="4000" dirty="0" err="1">
                <a:solidFill>
                  <a:srgbClr val="002060"/>
                </a:solidFill>
              </a:rPr>
              <a:t>one</a:t>
            </a:r>
            <a:r>
              <a:rPr lang="pt-PT" sz="4000" dirty="0">
                <a:solidFill>
                  <a:srgbClr val="002060"/>
                </a:solidFill>
              </a:rPr>
              <a:t>!</a:t>
            </a:r>
            <a:br>
              <a:rPr lang="pt-PT" sz="4000" dirty="0">
                <a:solidFill>
                  <a:srgbClr val="002060"/>
                </a:solidFill>
              </a:rPr>
            </a:br>
            <a:r>
              <a:rPr lang="pt-PT" sz="4000" dirty="0">
                <a:solidFill>
                  <a:srgbClr val="002060"/>
                </a:solidFill>
              </a:rPr>
              <a:t>- </a:t>
            </a:r>
            <a:r>
              <a:rPr lang="pt-PT" sz="4000" dirty="0" err="1">
                <a:solidFill>
                  <a:srgbClr val="002060"/>
                </a:solidFill>
              </a:rPr>
              <a:t>peddypaper</a:t>
            </a:r>
            <a:r>
              <a:rPr lang="pt-PT" sz="4000" dirty="0">
                <a:solidFill>
                  <a:srgbClr val="002060"/>
                </a:solidFill>
              </a:rPr>
              <a:t> in Miragaia (</a:t>
            </a:r>
            <a:r>
              <a:rPr lang="pt-PT" sz="4000" dirty="0" err="1">
                <a:solidFill>
                  <a:srgbClr val="002060"/>
                </a:solidFill>
              </a:rPr>
              <a:t>Customs</a:t>
            </a:r>
            <a:r>
              <a:rPr lang="pt-PT" sz="4000" dirty="0">
                <a:solidFill>
                  <a:srgbClr val="002060"/>
                </a:solidFill>
              </a:rPr>
              <a:t> </a:t>
            </a:r>
            <a:r>
              <a:rPr lang="pt-PT" sz="4000" dirty="0" err="1">
                <a:solidFill>
                  <a:srgbClr val="002060"/>
                </a:solidFill>
              </a:rPr>
              <a:t>neighbourhood</a:t>
            </a:r>
            <a:r>
              <a:rPr lang="pt-PT" sz="4000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46318B2F-27DE-4CDA-8FC8-DC8826AD4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6" y="2417027"/>
            <a:ext cx="5604826" cy="4203619"/>
          </a:xfr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5B40897-5D56-4D96-8397-8E4ADAC4FE19}"/>
              </a:ext>
            </a:extLst>
          </p:cNvPr>
          <p:cNvSpPr txBox="1"/>
          <p:nvPr/>
        </p:nvSpPr>
        <p:spPr>
          <a:xfrm>
            <a:off x="0" y="0"/>
            <a:ext cx="10954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>
                <a:solidFill>
                  <a:srgbClr val="002060"/>
                </a:solidFill>
              </a:rPr>
              <a:t>IACM 2018 - Education Programmes at the Customs Museums</a:t>
            </a:r>
            <a:r>
              <a:rPr lang="pt-PT" sz="1600">
                <a:solidFill>
                  <a:srgbClr val="002060"/>
                </a:solidFill>
              </a:rPr>
              <a:t> </a:t>
            </a:r>
          </a:p>
          <a:p>
            <a:r>
              <a:rPr lang="pt-PT"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Portuguese Customs Museum – Porto</a:t>
            </a:r>
            <a:endParaRPr lang="pt-PT" dirty="0">
              <a:solidFill>
                <a:srgbClr val="002060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7D0FDFF-C71D-46DE-9EEE-227FA9D56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96" y="2412306"/>
            <a:ext cx="5604826" cy="420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991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399</Words>
  <Application>Microsoft Office PowerPoint</Application>
  <PresentationFormat>Ecrã Panorâmico</PresentationFormat>
  <Paragraphs>70</Paragraphs>
  <Slides>20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do Office</vt:lpstr>
      <vt:lpstr>Apresentação do PowerPoint</vt:lpstr>
      <vt:lpstr>. Junior University - Summer Junior Campus   . Partnership with Porto University  . 4 weeks of July   . About 300 participants with 11/12 years old  . 20 days - 20 groups  . 3 editions: 2016 – 2017 – 2018 </vt:lpstr>
      <vt:lpstr>Morning Programme - presentation - treasure hunt at the Customs House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Afternoon Programme - workshop “Hurry and well there is no one! - peddypaper in Miragaia (Customs neighbourhood)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IACM 2018 - Education Programmes at the Customs Museums  Portuguese Customs Museum – Porto </vt:lpstr>
      <vt:lpstr>IACM 2018 - Education Programmes at the Customs Museums  Portuguese Customs Museum – Porto</vt:lpstr>
      <vt:lpstr>Apresentação do PowerPoint</vt:lpstr>
      <vt:lpstr>IACM 2018 - Education Programmes at the Customs Museums  Portuguese Customs Museum – Porto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Utilizadora</dc:creator>
  <cp:lastModifiedBy>Utilizadora</cp:lastModifiedBy>
  <cp:revision>29</cp:revision>
  <cp:lastPrinted>2018-09-05T11:24:31Z</cp:lastPrinted>
  <dcterms:created xsi:type="dcterms:W3CDTF">2018-08-27T16:01:25Z</dcterms:created>
  <dcterms:modified xsi:type="dcterms:W3CDTF">2018-09-05T11:29:22Z</dcterms:modified>
</cp:coreProperties>
</file>