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4" r:id="rId3"/>
  </p:sldMasterIdLst>
  <p:notesMasterIdLst>
    <p:notesMasterId r:id="rId25"/>
  </p:notesMasterIdLst>
  <p:sldIdLst>
    <p:sldId id="256" r:id="rId4"/>
    <p:sldId id="272" r:id="rId5"/>
    <p:sldId id="276" r:id="rId6"/>
    <p:sldId id="257" r:id="rId7"/>
    <p:sldId id="277" r:id="rId8"/>
    <p:sldId id="278" r:id="rId9"/>
    <p:sldId id="279" r:id="rId10"/>
    <p:sldId id="280" r:id="rId11"/>
    <p:sldId id="259" r:id="rId12"/>
    <p:sldId id="261" r:id="rId13"/>
    <p:sldId id="262" r:id="rId14"/>
    <p:sldId id="263" r:id="rId15"/>
    <p:sldId id="264" r:id="rId16"/>
    <p:sldId id="265" r:id="rId17"/>
    <p:sldId id="266" r:id="rId18"/>
    <p:sldId id="268" r:id="rId19"/>
    <p:sldId id="269" r:id="rId20"/>
    <p:sldId id="271" r:id="rId21"/>
    <p:sldId id="270" r:id="rId22"/>
    <p:sldId id="267" r:id="rId23"/>
    <p:sldId id="258" r:id="rId24"/>
  </p:sldIdLst>
  <p:sldSz cx="9144000" cy="6858000" type="screen4x3"/>
  <p:notesSz cx="6858000" cy="9926638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4" d="100"/>
          <a:sy n="94" d="100"/>
        </p:scale>
        <p:origin x="450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viewProps" Target="viewProp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image" Target="../media/image10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image" Target="../media/image16.jpeg"/><Relationship Id="rId4" Type="http://schemas.openxmlformats.org/officeDocument/2006/relationships/image" Target="../media/image19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image" Target="../media/image10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image" Target="../media/image16.jpeg"/><Relationship Id="rId4" Type="http://schemas.openxmlformats.org/officeDocument/2006/relationships/image" Target="../media/image19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#2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#6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9B0F94F-1565-429F-804F-6EB03BB0C718}" type="doc">
      <dgm:prSet loTypeId="urn:microsoft.com/office/officeart/2005/8/layout/vList4#1" loCatId="list" qsTypeId="urn:microsoft.com/office/officeart/2005/8/quickstyle/simple2" qsCatId="simple" csTypeId="urn:microsoft.com/office/officeart/2005/8/colors/colorful1#2" csCatId="colorful" phldr="1"/>
      <dgm:spPr/>
      <dgm:t>
        <a:bodyPr/>
        <a:lstStyle/>
        <a:p>
          <a:endParaRPr lang="hu-HU"/>
        </a:p>
      </dgm:t>
    </dgm:pt>
    <dgm:pt modelId="{622515DA-2046-4D55-B243-117CAE0217FB}">
      <dgm:prSet phldrT="[Szöveg]" custT="1"/>
      <dgm:spPr/>
      <dgm:t>
        <a:bodyPr/>
        <a:lstStyle/>
        <a:p>
          <a:pPr algn="just"/>
          <a:r>
            <a:rPr lang="en-GB" sz="2200" dirty="0" smtClean="0"/>
            <a:t>To develop and provide job specific, competency-based trainings aiming at promoting the accomplishment of professional tasks</a:t>
          </a:r>
          <a:endParaRPr lang="en-US" sz="2200" noProof="0" dirty="0"/>
        </a:p>
      </dgm:t>
    </dgm:pt>
    <dgm:pt modelId="{CC179EEA-517F-4D54-8BBD-8CB70AAF309B}" type="parTrans" cxnId="{0042BDCC-CB03-43C0-9DB9-0D46FA808051}">
      <dgm:prSet/>
      <dgm:spPr/>
      <dgm:t>
        <a:bodyPr/>
        <a:lstStyle/>
        <a:p>
          <a:endParaRPr lang="hu-HU"/>
        </a:p>
      </dgm:t>
    </dgm:pt>
    <dgm:pt modelId="{3926B861-0D76-4BEB-802C-E9A47F1C8B79}" type="sibTrans" cxnId="{0042BDCC-CB03-43C0-9DB9-0D46FA808051}">
      <dgm:prSet/>
      <dgm:spPr/>
      <dgm:t>
        <a:bodyPr/>
        <a:lstStyle/>
        <a:p>
          <a:endParaRPr lang="hu-HU"/>
        </a:p>
      </dgm:t>
    </dgm:pt>
    <dgm:pt modelId="{0192A729-36A3-452F-95BF-EF18C9526E3A}">
      <dgm:prSet custT="1"/>
      <dgm:spPr/>
      <dgm:t>
        <a:bodyPr/>
        <a:lstStyle/>
        <a:p>
          <a:r>
            <a:rPr lang="en-US" sz="2400" noProof="0" dirty="0" smtClean="0"/>
            <a:t>Operation and development of  the training system</a:t>
          </a:r>
          <a:endParaRPr lang="en-US" sz="2400" noProof="0" dirty="0"/>
        </a:p>
      </dgm:t>
    </dgm:pt>
    <dgm:pt modelId="{3F24BD4C-9D25-47FA-8606-5043C55E41B4}" type="parTrans" cxnId="{9AF9B5A6-BEAE-4354-97F5-AEF1F4A166B1}">
      <dgm:prSet/>
      <dgm:spPr/>
      <dgm:t>
        <a:bodyPr/>
        <a:lstStyle/>
        <a:p>
          <a:endParaRPr lang="hu-HU"/>
        </a:p>
      </dgm:t>
    </dgm:pt>
    <dgm:pt modelId="{60AA287D-D21B-4A6D-9E0A-2139C5703177}" type="sibTrans" cxnId="{9AF9B5A6-BEAE-4354-97F5-AEF1F4A166B1}">
      <dgm:prSet/>
      <dgm:spPr/>
      <dgm:t>
        <a:bodyPr/>
        <a:lstStyle/>
        <a:p>
          <a:endParaRPr lang="hu-HU"/>
        </a:p>
      </dgm:t>
    </dgm:pt>
    <dgm:pt modelId="{E222E12F-98EC-4FB4-A103-9AFDCF26C21A}">
      <dgm:prSet custT="1"/>
      <dgm:spPr/>
      <dgm:t>
        <a:bodyPr/>
        <a:lstStyle/>
        <a:p>
          <a:r>
            <a:rPr lang="en-US" sz="2400" noProof="0" dirty="0" smtClean="0"/>
            <a:t>Cooperation with universities, colleges</a:t>
          </a:r>
          <a:endParaRPr lang="en-US" sz="2400" noProof="0" dirty="0"/>
        </a:p>
      </dgm:t>
    </dgm:pt>
    <dgm:pt modelId="{26578E6C-BE26-43D2-A70A-E352AAC60CBC}" type="parTrans" cxnId="{988FACED-743C-472E-A01E-11D4AD473129}">
      <dgm:prSet/>
      <dgm:spPr/>
      <dgm:t>
        <a:bodyPr/>
        <a:lstStyle/>
        <a:p>
          <a:endParaRPr lang="hu-HU"/>
        </a:p>
      </dgm:t>
    </dgm:pt>
    <dgm:pt modelId="{EF3741C4-84B8-4B97-B3C5-E6E7F943B59D}" type="sibTrans" cxnId="{988FACED-743C-472E-A01E-11D4AD473129}">
      <dgm:prSet/>
      <dgm:spPr/>
      <dgm:t>
        <a:bodyPr/>
        <a:lstStyle/>
        <a:p>
          <a:endParaRPr lang="hu-HU"/>
        </a:p>
      </dgm:t>
    </dgm:pt>
    <dgm:pt modelId="{46FBD31A-F7A6-47CC-B45C-9958DF566758}">
      <dgm:prSet custT="1"/>
      <dgm:spPr/>
      <dgm:t>
        <a:bodyPr/>
        <a:lstStyle/>
        <a:p>
          <a:r>
            <a:rPr lang="en-US" sz="2400" noProof="0" dirty="0" smtClean="0"/>
            <a:t>Preparation of the annual training plan</a:t>
          </a:r>
        </a:p>
      </dgm:t>
    </dgm:pt>
    <dgm:pt modelId="{32E55663-1EAD-44DB-91AA-FF78CE2CDEC8}" type="parTrans" cxnId="{4F33B2B6-9119-4CFE-A64C-565E6C59FD10}">
      <dgm:prSet/>
      <dgm:spPr/>
      <dgm:t>
        <a:bodyPr/>
        <a:lstStyle/>
        <a:p>
          <a:endParaRPr lang="hu-HU"/>
        </a:p>
      </dgm:t>
    </dgm:pt>
    <dgm:pt modelId="{5AF85525-BC72-47F5-9115-A5A0AFE248EF}" type="sibTrans" cxnId="{4F33B2B6-9119-4CFE-A64C-565E6C59FD10}">
      <dgm:prSet/>
      <dgm:spPr/>
      <dgm:t>
        <a:bodyPr/>
        <a:lstStyle/>
        <a:p>
          <a:endParaRPr lang="hu-HU"/>
        </a:p>
      </dgm:t>
    </dgm:pt>
    <dgm:pt modelId="{961D4E9A-DAAA-4A90-8054-EEC3714AFA47}">
      <dgm:prSet custT="1"/>
      <dgm:spPr/>
      <dgm:t>
        <a:bodyPr/>
        <a:lstStyle/>
        <a:p>
          <a:pPr>
            <a:spcBef>
              <a:spcPts val="1800"/>
            </a:spcBef>
          </a:pPr>
          <a:r>
            <a:rPr lang="en-GB" sz="2400" dirty="0" smtClean="0"/>
            <a:t>Methodological support and coordination in the tax awareness programs for the young</a:t>
          </a:r>
          <a:r>
            <a:rPr lang="en-GB" sz="1600" dirty="0" smtClean="0"/>
            <a:t>.</a:t>
          </a:r>
          <a:endParaRPr lang="hu-HU" sz="1600" dirty="0" smtClean="0"/>
        </a:p>
        <a:p>
          <a:pPr>
            <a:spcBef>
              <a:spcPct val="0"/>
            </a:spcBef>
          </a:pPr>
          <a:endParaRPr lang="en-US" sz="1600" noProof="0" dirty="0"/>
        </a:p>
      </dgm:t>
    </dgm:pt>
    <dgm:pt modelId="{7E0BE4A9-30E8-4806-95A0-12367C8D3054}" type="parTrans" cxnId="{27FA0479-1726-4B49-B50E-5CBA1B44ABD9}">
      <dgm:prSet/>
      <dgm:spPr/>
      <dgm:t>
        <a:bodyPr/>
        <a:lstStyle/>
        <a:p>
          <a:endParaRPr lang="hu-HU"/>
        </a:p>
      </dgm:t>
    </dgm:pt>
    <dgm:pt modelId="{AFB36134-CC33-45DB-8A4E-B29C7564AA43}" type="sibTrans" cxnId="{27FA0479-1726-4B49-B50E-5CBA1B44ABD9}">
      <dgm:prSet/>
      <dgm:spPr/>
      <dgm:t>
        <a:bodyPr/>
        <a:lstStyle/>
        <a:p>
          <a:endParaRPr lang="hu-HU"/>
        </a:p>
      </dgm:t>
    </dgm:pt>
    <dgm:pt modelId="{9CF4C598-7B6A-4FEE-980F-33B1BCED149B}" type="pres">
      <dgm:prSet presAssocID="{49B0F94F-1565-429F-804F-6EB03BB0C718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hu-HU"/>
        </a:p>
      </dgm:t>
    </dgm:pt>
    <dgm:pt modelId="{BB41A699-FF23-4420-A06B-431CF83BABC6}" type="pres">
      <dgm:prSet presAssocID="{622515DA-2046-4D55-B243-117CAE0217FB}" presName="comp" presStyleCnt="0"/>
      <dgm:spPr/>
    </dgm:pt>
    <dgm:pt modelId="{ED4A3022-9102-427C-9CD9-ACA516FD313E}" type="pres">
      <dgm:prSet presAssocID="{622515DA-2046-4D55-B243-117CAE0217FB}" presName="box" presStyleLbl="node1" presStyleIdx="0" presStyleCnt="5"/>
      <dgm:spPr/>
      <dgm:t>
        <a:bodyPr/>
        <a:lstStyle/>
        <a:p>
          <a:endParaRPr lang="hu-HU"/>
        </a:p>
      </dgm:t>
    </dgm:pt>
    <dgm:pt modelId="{BE2F851C-AFD9-4CF9-8EB4-83F33C2D5D61}" type="pres">
      <dgm:prSet presAssocID="{622515DA-2046-4D55-B243-117CAE0217FB}" presName="img" presStyleLbl="fgImgPlace1" presStyleIdx="0" presStyleCnt="5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hu-HU"/>
        </a:p>
      </dgm:t>
    </dgm:pt>
    <dgm:pt modelId="{0E4C7873-6A90-4EBC-8AF9-C481ED8AA480}" type="pres">
      <dgm:prSet presAssocID="{622515DA-2046-4D55-B243-117CAE0217FB}" presName="text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03EEB6C8-257D-4B82-90CA-017BDEB48256}" type="pres">
      <dgm:prSet presAssocID="{3926B861-0D76-4BEB-802C-E9A47F1C8B79}" presName="spacer" presStyleCnt="0"/>
      <dgm:spPr/>
    </dgm:pt>
    <dgm:pt modelId="{E973B2F9-C07C-4C01-8C2E-7E2118BBAB4C}" type="pres">
      <dgm:prSet presAssocID="{0192A729-36A3-452F-95BF-EF18C9526E3A}" presName="comp" presStyleCnt="0"/>
      <dgm:spPr/>
    </dgm:pt>
    <dgm:pt modelId="{BF82C665-1A44-47F3-AC93-B85A61C46EAF}" type="pres">
      <dgm:prSet presAssocID="{0192A729-36A3-452F-95BF-EF18C9526E3A}" presName="box" presStyleLbl="node1" presStyleIdx="1" presStyleCnt="5"/>
      <dgm:spPr/>
      <dgm:t>
        <a:bodyPr/>
        <a:lstStyle/>
        <a:p>
          <a:endParaRPr lang="hu-HU"/>
        </a:p>
      </dgm:t>
    </dgm:pt>
    <dgm:pt modelId="{E2F620D6-C39F-49EE-9C10-8C1A257352F9}" type="pres">
      <dgm:prSet presAssocID="{0192A729-36A3-452F-95BF-EF18C9526E3A}" presName="img" presStyleLbl="fgImgPlace1" presStyleIdx="1" presStyleCnt="5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hu-HU"/>
        </a:p>
      </dgm:t>
    </dgm:pt>
    <dgm:pt modelId="{9371E1F0-7762-48C6-A1CC-1AD357D40BB5}" type="pres">
      <dgm:prSet presAssocID="{0192A729-36A3-452F-95BF-EF18C9526E3A}" presName="text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6636E38A-FECB-4F51-B55A-7EC6022D2F31}" type="pres">
      <dgm:prSet presAssocID="{60AA287D-D21B-4A6D-9E0A-2139C5703177}" presName="spacer" presStyleCnt="0"/>
      <dgm:spPr/>
    </dgm:pt>
    <dgm:pt modelId="{D48727B2-B4AE-4399-9563-7B4F75AE054D}" type="pres">
      <dgm:prSet presAssocID="{E222E12F-98EC-4FB4-A103-9AFDCF26C21A}" presName="comp" presStyleCnt="0"/>
      <dgm:spPr/>
    </dgm:pt>
    <dgm:pt modelId="{6B5E8D60-EC8E-4F07-90C0-D21AF65A6C15}" type="pres">
      <dgm:prSet presAssocID="{E222E12F-98EC-4FB4-A103-9AFDCF26C21A}" presName="box" presStyleLbl="node1" presStyleIdx="2" presStyleCnt="5"/>
      <dgm:spPr/>
      <dgm:t>
        <a:bodyPr/>
        <a:lstStyle/>
        <a:p>
          <a:endParaRPr lang="hu-HU"/>
        </a:p>
      </dgm:t>
    </dgm:pt>
    <dgm:pt modelId="{08D519E8-DB43-492E-991A-5DD7D90F05D6}" type="pres">
      <dgm:prSet presAssocID="{E222E12F-98EC-4FB4-A103-9AFDCF26C21A}" presName="img" presStyleLbl="fgImgPlace1" presStyleIdx="2" presStyleCnt="5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hu-HU"/>
        </a:p>
      </dgm:t>
    </dgm:pt>
    <dgm:pt modelId="{438244F5-DA12-4ADF-8FA4-A09E74195BEF}" type="pres">
      <dgm:prSet presAssocID="{E222E12F-98EC-4FB4-A103-9AFDCF26C21A}" presName="text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4C263FA7-15DF-4681-BFEF-43FA3B57EF8E}" type="pres">
      <dgm:prSet presAssocID="{EF3741C4-84B8-4B97-B3C5-E6E7F943B59D}" presName="spacer" presStyleCnt="0"/>
      <dgm:spPr/>
    </dgm:pt>
    <dgm:pt modelId="{6DE64740-A893-4EEE-AC9F-EC107B660293}" type="pres">
      <dgm:prSet presAssocID="{961D4E9A-DAAA-4A90-8054-EEC3714AFA47}" presName="comp" presStyleCnt="0"/>
      <dgm:spPr/>
    </dgm:pt>
    <dgm:pt modelId="{927D8858-CE1E-407F-9D64-59019EB0EFEE}" type="pres">
      <dgm:prSet presAssocID="{961D4E9A-DAAA-4A90-8054-EEC3714AFA47}" presName="box" presStyleLbl="node1" presStyleIdx="3" presStyleCnt="5" custScaleY="105174"/>
      <dgm:spPr/>
      <dgm:t>
        <a:bodyPr/>
        <a:lstStyle/>
        <a:p>
          <a:endParaRPr lang="hu-HU"/>
        </a:p>
      </dgm:t>
    </dgm:pt>
    <dgm:pt modelId="{480485CE-0C1B-4F28-AAE2-23A153858417}" type="pres">
      <dgm:prSet presAssocID="{961D4E9A-DAAA-4A90-8054-EEC3714AFA47}" presName="img" presStyleLbl="fgImgPlace1" presStyleIdx="3" presStyleCnt="5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hu-HU"/>
        </a:p>
      </dgm:t>
    </dgm:pt>
    <dgm:pt modelId="{0FD10C32-79CF-4843-AEF1-637BC31A9469}" type="pres">
      <dgm:prSet presAssocID="{961D4E9A-DAAA-4A90-8054-EEC3714AFA47}" presName="text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D60BD8F3-CC9D-4130-BFC8-8287CC873EA2}" type="pres">
      <dgm:prSet presAssocID="{AFB36134-CC33-45DB-8A4E-B29C7564AA43}" presName="spacer" presStyleCnt="0"/>
      <dgm:spPr/>
    </dgm:pt>
    <dgm:pt modelId="{CCF6A0F0-662A-499C-B2FC-F5E1813E7B04}" type="pres">
      <dgm:prSet presAssocID="{46FBD31A-F7A6-47CC-B45C-9958DF566758}" presName="comp" presStyleCnt="0"/>
      <dgm:spPr/>
    </dgm:pt>
    <dgm:pt modelId="{FD51F6F4-6285-4C63-A477-78A99A8404E1}" type="pres">
      <dgm:prSet presAssocID="{46FBD31A-F7A6-47CC-B45C-9958DF566758}" presName="box" presStyleLbl="node1" presStyleIdx="4" presStyleCnt="5" custLinFactNeighborX="-138" custLinFactNeighborY="1909"/>
      <dgm:spPr/>
      <dgm:t>
        <a:bodyPr/>
        <a:lstStyle/>
        <a:p>
          <a:endParaRPr lang="hu-HU"/>
        </a:p>
      </dgm:t>
    </dgm:pt>
    <dgm:pt modelId="{FE4C7114-D8B7-46F0-A719-2FB767B15AA1}" type="pres">
      <dgm:prSet presAssocID="{46FBD31A-F7A6-47CC-B45C-9958DF566758}" presName="img" presStyleLbl="fgImgPlace1" presStyleIdx="4" presStyleCnt="5"/>
      <dgm:spPr>
        <a:blipFill rotWithShape="0">
          <a:blip xmlns:r="http://schemas.openxmlformats.org/officeDocument/2006/relationships" r:embed="rId5"/>
          <a:stretch>
            <a:fillRect/>
          </a:stretch>
        </a:blipFill>
      </dgm:spPr>
      <dgm:t>
        <a:bodyPr/>
        <a:lstStyle/>
        <a:p>
          <a:endParaRPr lang="hu-HU"/>
        </a:p>
      </dgm:t>
    </dgm:pt>
    <dgm:pt modelId="{9AB6EDF7-4FF3-4741-92D6-3A93AFA00F10}" type="pres">
      <dgm:prSet presAssocID="{46FBD31A-F7A6-47CC-B45C-9958DF566758}" presName="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</dgm:ptLst>
  <dgm:cxnLst>
    <dgm:cxn modelId="{4F33B2B6-9119-4CFE-A64C-565E6C59FD10}" srcId="{49B0F94F-1565-429F-804F-6EB03BB0C718}" destId="{46FBD31A-F7A6-47CC-B45C-9958DF566758}" srcOrd="4" destOrd="0" parTransId="{32E55663-1EAD-44DB-91AA-FF78CE2CDEC8}" sibTransId="{5AF85525-BC72-47F5-9115-A5A0AFE248EF}"/>
    <dgm:cxn modelId="{0042BDCC-CB03-43C0-9DB9-0D46FA808051}" srcId="{49B0F94F-1565-429F-804F-6EB03BB0C718}" destId="{622515DA-2046-4D55-B243-117CAE0217FB}" srcOrd="0" destOrd="0" parTransId="{CC179EEA-517F-4D54-8BBD-8CB70AAF309B}" sibTransId="{3926B861-0D76-4BEB-802C-E9A47F1C8B79}"/>
    <dgm:cxn modelId="{A2B46DF0-2D74-4DD8-8053-7F15B69A5C11}" type="presOf" srcId="{46FBD31A-F7A6-47CC-B45C-9958DF566758}" destId="{9AB6EDF7-4FF3-4741-92D6-3A93AFA00F10}" srcOrd="1" destOrd="0" presId="urn:microsoft.com/office/officeart/2005/8/layout/vList4#1"/>
    <dgm:cxn modelId="{82D6FC87-4184-482D-8173-D74AD2E1171D}" type="presOf" srcId="{961D4E9A-DAAA-4A90-8054-EEC3714AFA47}" destId="{0FD10C32-79CF-4843-AEF1-637BC31A9469}" srcOrd="1" destOrd="0" presId="urn:microsoft.com/office/officeart/2005/8/layout/vList4#1"/>
    <dgm:cxn modelId="{C8276ED6-8747-4466-9AE1-C66430EDFB53}" type="presOf" srcId="{0192A729-36A3-452F-95BF-EF18C9526E3A}" destId="{9371E1F0-7762-48C6-A1CC-1AD357D40BB5}" srcOrd="1" destOrd="0" presId="urn:microsoft.com/office/officeart/2005/8/layout/vList4#1"/>
    <dgm:cxn modelId="{C3AFE3FD-EB58-4711-87A7-2990BC696D74}" type="presOf" srcId="{0192A729-36A3-452F-95BF-EF18C9526E3A}" destId="{BF82C665-1A44-47F3-AC93-B85A61C46EAF}" srcOrd="0" destOrd="0" presId="urn:microsoft.com/office/officeart/2005/8/layout/vList4#1"/>
    <dgm:cxn modelId="{68D5C90C-3D6E-49AC-8E69-69C5947989F5}" type="presOf" srcId="{961D4E9A-DAAA-4A90-8054-EEC3714AFA47}" destId="{927D8858-CE1E-407F-9D64-59019EB0EFEE}" srcOrd="0" destOrd="0" presId="urn:microsoft.com/office/officeart/2005/8/layout/vList4#1"/>
    <dgm:cxn modelId="{123186C1-E07F-46C0-85C9-281DD1148924}" type="presOf" srcId="{E222E12F-98EC-4FB4-A103-9AFDCF26C21A}" destId="{6B5E8D60-EC8E-4F07-90C0-D21AF65A6C15}" srcOrd="0" destOrd="0" presId="urn:microsoft.com/office/officeart/2005/8/layout/vList4#1"/>
    <dgm:cxn modelId="{9D472957-B3A1-4187-86AE-E39C64120C3B}" type="presOf" srcId="{49B0F94F-1565-429F-804F-6EB03BB0C718}" destId="{9CF4C598-7B6A-4FEE-980F-33B1BCED149B}" srcOrd="0" destOrd="0" presId="urn:microsoft.com/office/officeart/2005/8/layout/vList4#1"/>
    <dgm:cxn modelId="{988FACED-743C-472E-A01E-11D4AD473129}" srcId="{49B0F94F-1565-429F-804F-6EB03BB0C718}" destId="{E222E12F-98EC-4FB4-A103-9AFDCF26C21A}" srcOrd="2" destOrd="0" parTransId="{26578E6C-BE26-43D2-A70A-E352AAC60CBC}" sibTransId="{EF3741C4-84B8-4B97-B3C5-E6E7F943B59D}"/>
    <dgm:cxn modelId="{1817A61C-75E6-42D9-B257-3561AA577531}" type="presOf" srcId="{622515DA-2046-4D55-B243-117CAE0217FB}" destId="{0E4C7873-6A90-4EBC-8AF9-C481ED8AA480}" srcOrd="1" destOrd="0" presId="urn:microsoft.com/office/officeart/2005/8/layout/vList4#1"/>
    <dgm:cxn modelId="{27FA0479-1726-4B49-B50E-5CBA1B44ABD9}" srcId="{49B0F94F-1565-429F-804F-6EB03BB0C718}" destId="{961D4E9A-DAAA-4A90-8054-EEC3714AFA47}" srcOrd="3" destOrd="0" parTransId="{7E0BE4A9-30E8-4806-95A0-12367C8D3054}" sibTransId="{AFB36134-CC33-45DB-8A4E-B29C7564AA43}"/>
    <dgm:cxn modelId="{B41F6885-B17D-4331-967B-83AC126C4B6B}" type="presOf" srcId="{46FBD31A-F7A6-47CC-B45C-9958DF566758}" destId="{FD51F6F4-6285-4C63-A477-78A99A8404E1}" srcOrd="0" destOrd="0" presId="urn:microsoft.com/office/officeart/2005/8/layout/vList4#1"/>
    <dgm:cxn modelId="{77918F85-5923-40B0-BDE8-41913765FC4C}" type="presOf" srcId="{E222E12F-98EC-4FB4-A103-9AFDCF26C21A}" destId="{438244F5-DA12-4ADF-8FA4-A09E74195BEF}" srcOrd="1" destOrd="0" presId="urn:microsoft.com/office/officeart/2005/8/layout/vList4#1"/>
    <dgm:cxn modelId="{6C5D79D7-FB63-4FEF-AFC3-6FFA3C432C1E}" type="presOf" srcId="{622515DA-2046-4D55-B243-117CAE0217FB}" destId="{ED4A3022-9102-427C-9CD9-ACA516FD313E}" srcOrd="0" destOrd="0" presId="urn:microsoft.com/office/officeart/2005/8/layout/vList4#1"/>
    <dgm:cxn modelId="{9AF9B5A6-BEAE-4354-97F5-AEF1F4A166B1}" srcId="{49B0F94F-1565-429F-804F-6EB03BB0C718}" destId="{0192A729-36A3-452F-95BF-EF18C9526E3A}" srcOrd="1" destOrd="0" parTransId="{3F24BD4C-9D25-47FA-8606-5043C55E41B4}" sibTransId="{60AA287D-D21B-4A6D-9E0A-2139C5703177}"/>
    <dgm:cxn modelId="{51996E35-0E40-4194-B07E-A9A70B45E577}" type="presParOf" srcId="{9CF4C598-7B6A-4FEE-980F-33B1BCED149B}" destId="{BB41A699-FF23-4420-A06B-431CF83BABC6}" srcOrd="0" destOrd="0" presId="urn:microsoft.com/office/officeart/2005/8/layout/vList4#1"/>
    <dgm:cxn modelId="{AA705E24-C863-4578-A18E-385FA36152E0}" type="presParOf" srcId="{BB41A699-FF23-4420-A06B-431CF83BABC6}" destId="{ED4A3022-9102-427C-9CD9-ACA516FD313E}" srcOrd="0" destOrd="0" presId="urn:microsoft.com/office/officeart/2005/8/layout/vList4#1"/>
    <dgm:cxn modelId="{3FF6A231-A57F-499D-AAE4-D60E4BCA91B8}" type="presParOf" srcId="{BB41A699-FF23-4420-A06B-431CF83BABC6}" destId="{BE2F851C-AFD9-4CF9-8EB4-83F33C2D5D61}" srcOrd="1" destOrd="0" presId="urn:microsoft.com/office/officeart/2005/8/layout/vList4#1"/>
    <dgm:cxn modelId="{A20BDE88-36AC-4754-8619-F47633337FE5}" type="presParOf" srcId="{BB41A699-FF23-4420-A06B-431CF83BABC6}" destId="{0E4C7873-6A90-4EBC-8AF9-C481ED8AA480}" srcOrd="2" destOrd="0" presId="urn:microsoft.com/office/officeart/2005/8/layout/vList4#1"/>
    <dgm:cxn modelId="{CF04A4BE-07D3-4FA1-AD2B-F83FE9489211}" type="presParOf" srcId="{9CF4C598-7B6A-4FEE-980F-33B1BCED149B}" destId="{03EEB6C8-257D-4B82-90CA-017BDEB48256}" srcOrd="1" destOrd="0" presId="urn:microsoft.com/office/officeart/2005/8/layout/vList4#1"/>
    <dgm:cxn modelId="{C2EC3A56-0B95-45AD-B1BD-04463FB557BF}" type="presParOf" srcId="{9CF4C598-7B6A-4FEE-980F-33B1BCED149B}" destId="{E973B2F9-C07C-4C01-8C2E-7E2118BBAB4C}" srcOrd="2" destOrd="0" presId="urn:microsoft.com/office/officeart/2005/8/layout/vList4#1"/>
    <dgm:cxn modelId="{C2FB98C7-29C5-4CB8-BA5F-28196178D772}" type="presParOf" srcId="{E973B2F9-C07C-4C01-8C2E-7E2118BBAB4C}" destId="{BF82C665-1A44-47F3-AC93-B85A61C46EAF}" srcOrd="0" destOrd="0" presId="urn:microsoft.com/office/officeart/2005/8/layout/vList4#1"/>
    <dgm:cxn modelId="{11B53E76-B612-4719-8839-DB8AEE7EDB62}" type="presParOf" srcId="{E973B2F9-C07C-4C01-8C2E-7E2118BBAB4C}" destId="{E2F620D6-C39F-49EE-9C10-8C1A257352F9}" srcOrd="1" destOrd="0" presId="urn:microsoft.com/office/officeart/2005/8/layout/vList4#1"/>
    <dgm:cxn modelId="{403D7B93-A4E8-4D5F-B482-631D00392A64}" type="presParOf" srcId="{E973B2F9-C07C-4C01-8C2E-7E2118BBAB4C}" destId="{9371E1F0-7762-48C6-A1CC-1AD357D40BB5}" srcOrd="2" destOrd="0" presId="urn:microsoft.com/office/officeart/2005/8/layout/vList4#1"/>
    <dgm:cxn modelId="{C6430A94-E00E-4BFB-9DF3-263FF8FF8CDE}" type="presParOf" srcId="{9CF4C598-7B6A-4FEE-980F-33B1BCED149B}" destId="{6636E38A-FECB-4F51-B55A-7EC6022D2F31}" srcOrd="3" destOrd="0" presId="urn:microsoft.com/office/officeart/2005/8/layout/vList4#1"/>
    <dgm:cxn modelId="{DB775D03-8C79-4837-9DF2-1CBDA26455D4}" type="presParOf" srcId="{9CF4C598-7B6A-4FEE-980F-33B1BCED149B}" destId="{D48727B2-B4AE-4399-9563-7B4F75AE054D}" srcOrd="4" destOrd="0" presId="urn:microsoft.com/office/officeart/2005/8/layout/vList4#1"/>
    <dgm:cxn modelId="{BA2301CB-E5A3-49C6-BA47-5DB40C1D356C}" type="presParOf" srcId="{D48727B2-B4AE-4399-9563-7B4F75AE054D}" destId="{6B5E8D60-EC8E-4F07-90C0-D21AF65A6C15}" srcOrd="0" destOrd="0" presId="urn:microsoft.com/office/officeart/2005/8/layout/vList4#1"/>
    <dgm:cxn modelId="{554B839A-0A9D-495A-A92B-D1E4AB87EAC4}" type="presParOf" srcId="{D48727B2-B4AE-4399-9563-7B4F75AE054D}" destId="{08D519E8-DB43-492E-991A-5DD7D90F05D6}" srcOrd="1" destOrd="0" presId="urn:microsoft.com/office/officeart/2005/8/layout/vList4#1"/>
    <dgm:cxn modelId="{47EB2EAA-EC4D-4A1F-8CE9-383D62103CE3}" type="presParOf" srcId="{D48727B2-B4AE-4399-9563-7B4F75AE054D}" destId="{438244F5-DA12-4ADF-8FA4-A09E74195BEF}" srcOrd="2" destOrd="0" presId="urn:microsoft.com/office/officeart/2005/8/layout/vList4#1"/>
    <dgm:cxn modelId="{9F67C843-09A3-42F8-BE19-6710A041CD84}" type="presParOf" srcId="{9CF4C598-7B6A-4FEE-980F-33B1BCED149B}" destId="{4C263FA7-15DF-4681-BFEF-43FA3B57EF8E}" srcOrd="5" destOrd="0" presId="urn:microsoft.com/office/officeart/2005/8/layout/vList4#1"/>
    <dgm:cxn modelId="{A35D2D99-3967-4598-9788-C4757C07985C}" type="presParOf" srcId="{9CF4C598-7B6A-4FEE-980F-33B1BCED149B}" destId="{6DE64740-A893-4EEE-AC9F-EC107B660293}" srcOrd="6" destOrd="0" presId="urn:microsoft.com/office/officeart/2005/8/layout/vList4#1"/>
    <dgm:cxn modelId="{52E1D631-CBEA-42EB-8D1C-EDDD3C16A03F}" type="presParOf" srcId="{6DE64740-A893-4EEE-AC9F-EC107B660293}" destId="{927D8858-CE1E-407F-9D64-59019EB0EFEE}" srcOrd="0" destOrd="0" presId="urn:microsoft.com/office/officeart/2005/8/layout/vList4#1"/>
    <dgm:cxn modelId="{5E7F5C7A-887F-4A90-B5C0-B69BE37627A5}" type="presParOf" srcId="{6DE64740-A893-4EEE-AC9F-EC107B660293}" destId="{480485CE-0C1B-4F28-AAE2-23A153858417}" srcOrd="1" destOrd="0" presId="urn:microsoft.com/office/officeart/2005/8/layout/vList4#1"/>
    <dgm:cxn modelId="{7B9E11E2-34BA-40CB-8752-AB13AA389F25}" type="presParOf" srcId="{6DE64740-A893-4EEE-AC9F-EC107B660293}" destId="{0FD10C32-79CF-4843-AEF1-637BC31A9469}" srcOrd="2" destOrd="0" presId="urn:microsoft.com/office/officeart/2005/8/layout/vList4#1"/>
    <dgm:cxn modelId="{E49619FC-CF2D-4251-8E62-9F43259CB5F5}" type="presParOf" srcId="{9CF4C598-7B6A-4FEE-980F-33B1BCED149B}" destId="{D60BD8F3-CC9D-4130-BFC8-8287CC873EA2}" srcOrd="7" destOrd="0" presId="urn:microsoft.com/office/officeart/2005/8/layout/vList4#1"/>
    <dgm:cxn modelId="{7BECA798-BFDF-4C17-9D91-C4D954A7A4FE}" type="presParOf" srcId="{9CF4C598-7B6A-4FEE-980F-33B1BCED149B}" destId="{CCF6A0F0-662A-499C-B2FC-F5E1813E7B04}" srcOrd="8" destOrd="0" presId="urn:microsoft.com/office/officeart/2005/8/layout/vList4#1"/>
    <dgm:cxn modelId="{BE2AB3EA-E167-4ADF-90C5-D54A106CBA61}" type="presParOf" srcId="{CCF6A0F0-662A-499C-B2FC-F5E1813E7B04}" destId="{FD51F6F4-6285-4C63-A477-78A99A8404E1}" srcOrd="0" destOrd="0" presId="urn:microsoft.com/office/officeart/2005/8/layout/vList4#1"/>
    <dgm:cxn modelId="{D2B95E35-B88B-4F8C-9800-046F282C6687}" type="presParOf" srcId="{CCF6A0F0-662A-499C-B2FC-F5E1813E7B04}" destId="{FE4C7114-D8B7-46F0-A719-2FB767B15AA1}" srcOrd="1" destOrd="0" presId="urn:microsoft.com/office/officeart/2005/8/layout/vList4#1"/>
    <dgm:cxn modelId="{785BF4DB-F82A-4CDB-8526-D0B1F9B76D35}" type="presParOf" srcId="{CCF6A0F0-662A-499C-B2FC-F5E1813E7B04}" destId="{9AB6EDF7-4FF3-4741-92D6-3A93AFA00F10}" srcOrd="2" destOrd="0" presId="urn:microsoft.com/office/officeart/2005/8/layout/vList4#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F223EF2-8ADF-472C-A4A0-CB2910BB5668}" type="doc">
      <dgm:prSet loTypeId="urn:microsoft.com/office/officeart/2008/layout/BendingPictureBlocks" loCatId="picture" qsTypeId="urn:microsoft.com/office/officeart/2005/8/quickstyle/simple2" qsCatId="simple" csTypeId="urn:microsoft.com/office/officeart/2005/8/colors/colorful1#6" csCatId="colorful" phldr="1"/>
      <dgm:spPr/>
      <dgm:t>
        <a:bodyPr/>
        <a:lstStyle/>
        <a:p>
          <a:endParaRPr lang="hu-HU"/>
        </a:p>
      </dgm:t>
    </dgm:pt>
    <dgm:pt modelId="{B335DAF4-77D7-469A-8556-D3ED4FAA559F}">
      <dgm:prSet phldrT="[Szöveg]"/>
      <dgm:spPr/>
      <dgm:t>
        <a:bodyPr/>
        <a:lstStyle/>
        <a:p>
          <a:r>
            <a:rPr lang="en-US" noProof="0" dirty="0" smtClean="0"/>
            <a:t>Class -room trainings</a:t>
          </a:r>
          <a:endParaRPr lang="en-US" noProof="0" dirty="0"/>
        </a:p>
      </dgm:t>
    </dgm:pt>
    <dgm:pt modelId="{C2EC79A9-5FB4-460B-A596-B745730770F9}" type="parTrans" cxnId="{7FAC27E5-AC58-42EE-A6C7-2452D356CF1C}">
      <dgm:prSet/>
      <dgm:spPr/>
      <dgm:t>
        <a:bodyPr/>
        <a:lstStyle/>
        <a:p>
          <a:endParaRPr lang="hu-HU"/>
        </a:p>
      </dgm:t>
    </dgm:pt>
    <dgm:pt modelId="{564C7EDB-135A-4C61-ACD4-AF72922C1955}" type="sibTrans" cxnId="{7FAC27E5-AC58-42EE-A6C7-2452D356CF1C}">
      <dgm:prSet/>
      <dgm:spPr/>
      <dgm:t>
        <a:bodyPr/>
        <a:lstStyle/>
        <a:p>
          <a:endParaRPr lang="hu-HU"/>
        </a:p>
      </dgm:t>
    </dgm:pt>
    <dgm:pt modelId="{75FA89A1-F870-48BB-9839-CD3A78EB1057}">
      <dgm:prSet phldrT="[Szöveg]"/>
      <dgm:spPr/>
      <dgm:t>
        <a:bodyPr/>
        <a:lstStyle/>
        <a:p>
          <a:r>
            <a:rPr lang="en-US" noProof="0" dirty="0" smtClean="0"/>
            <a:t>T-groups</a:t>
          </a:r>
          <a:endParaRPr lang="en-US" noProof="0" dirty="0"/>
        </a:p>
      </dgm:t>
    </dgm:pt>
    <dgm:pt modelId="{D9D252FD-0418-4B69-ADEA-2C10A96B45DD}" type="parTrans" cxnId="{A61106D5-8C11-45CA-9550-A2CED60A663E}">
      <dgm:prSet/>
      <dgm:spPr/>
      <dgm:t>
        <a:bodyPr/>
        <a:lstStyle/>
        <a:p>
          <a:endParaRPr lang="hu-HU"/>
        </a:p>
      </dgm:t>
    </dgm:pt>
    <dgm:pt modelId="{374C50D1-0652-402D-8C46-20E24691FE47}" type="sibTrans" cxnId="{A61106D5-8C11-45CA-9550-A2CED60A663E}">
      <dgm:prSet/>
      <dgm:spPr/>
      <dgm:t>
        <a:bodyPr/>
        <a:lstStyle/>
        <a:p>
          <a:endParaRPr lang="hu-HU"/>
        </a:p>
      </dgm:t>
    </dgm:pt>
    <dgm:pt modelId="{2D6568BF-7C0B-4646-9FF3-6FAF47136347}">
      <dgm:prSet phldrT="[Szöveg]"/>
      <dgm:spPr/>
      <dgm:t>
        <a:bodyPr/>
        <a:lstStyle/>
        <a:p>
          <a:r>
            <a:rPr lang="en-US" noProof="0" dirty="0" smtClean="0"/>
            <a:t>eLearning</a:t>
          </a:r>
          <a:endParaRPr lang="en-US" noProof="0" dirty="0"/>
        </a:p>
      </dgm:t>
    </dgm:pt>
    <dgm:pt modelId="{C8A7D67D-A271-409B-B807-25F8B7FEECC5}" type="parTrans" cxnId="{C154C7E3-4EEC-4B12-AFA2-FD3DB06C1299}">
      <dgm:prSet/>
      <dgm:spPr/>
      <dgm:t>
        <a:bodyPr/>
        <a:lstStyle/>
        <a:p>
          <a:endParaRPr lang="hu-HU"/>
        </a:p>
      </dgm:t>
    </dgm:pt>
    <dgm:pt modelId="{445D21BA-12E2-45CD-9503-772E96AF269D}" type="sibTrans" cxnId="{C154C7E3-4EEC-4B12-AFA2-FD3DB06C1299}">
      <dgm:prSet/>
      <dgm:spPr/>
      <dgm:t>
        <a:bodyPr/>
        <a:lstStyle/>
        <a:p>
          <a:endParaRPr lang="hu-HU"/>
        </a:p>
      </dgm:t>
    </dgm:pt>
    <dgm:pt modelId="{317710CC-EB4E-40E8-AB12-13340A57DF20}">
      <dgm:prSet phldrT="[Szöveg]"/>
      <dgm:spPr/>
      <dgm:t>
        <a:bodyPr/>
        <a:lstStyle/>
        <a:p>
          <a:r>
            <a:rPr lang="en-US" noProof="0" dirty="0" smtClean="0"/>
            <a:t>Blended learning</a:t>
          </a:r>
          <a:endParaRPr lang="en-US" noProof="0" dirty="0"/>
        </a:p>
      </dgm:t>
    </dgm:pt>
    <dgm:pt modelId="{38E00326-F626-45F4-8B50-32ADE808C7EA}" type="parTrans" cxnId="{BC4E5ACA-6EBD-492F-82F5-D4D89A986ECD}">
      <dgm:prSet/>
      <dgm:spPr/>
      <dgm:t>
        <a:bodyPr/>
        <a:lstStyle/>
        <a:p>
          <a:endParaRPr lang="hu-HU"/>
        </a:p>
      </dgm:t>
    </dgm:pt>
    <dgm:pt modelId="{9CF6F4FE-01E3-4E0D-B84F-0386BB710372}" type="sibTrans" cxnId="{BC4E5ACA-6EBD-492F-82F5-D4D89A986ECD}">
      <dgm:prSet/>
      <dgm:spPr/>
      <dgm:t>
        <a:bodyPr/>
        <a:lstStyle/>
        <a:p>
          <a:endParaRPr lang="hu-HU"/>
        </a:p>
      </dgm:t>
    </dgm:pt>
    <dgm:pt modelId="{1607DE8C-9517-44E4-A27E-2F358A3EABD3}" type="pres">
      <dgm:prSet presAssocID="{2F223EF2-8ADF-472C-A4A0-CB2910BB5668}" presName="Name0" presStyleCnt="0">
        <dgm:presLayoutVars>
          <dgm:dir/>
          <dgm:resizeHandles/>
        </dgm:presLayoutVars>
      </dgm:prSet>
      <dgm:spPr/>
      <dgm:t>
        <a:bodyPr/>
        <a:lstStyle/>
        <a:p>
          <a:endParaRPr lang="hu-HU"/>
        </a:p>
      </dgm:t>
    </dgm:pt>
    <dgm:pt modelId="{2895DC59-51BA-4791-8559-47A942336E03}" type="pres">
      <dgm:prSet presAssocID="{B335DAF4-77D7-469A-8556-D3ED4FAA559F}" presName="composite" presStyleCnt="0"/>
      <dgm:spPr/>
    </dgm:pt>
    <dgm:pt modelId="{8AE12EF9-61BA-47AD-96D5-21E11D189E66}" type="pres">
      <dgm:prSet presAssocID="{B335DAF4-77D7-469A-8556-D3ED4FAA559F}" presName="rect1" presStyleLbl="bgImgPlace1" presStyleIdx="0" presStyleCnt="4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000" r="-6000"/>
          </a:stretch>
        </a:blipFill>
      </dgm:spPr>
    </dgm:pt>
    <dgm:pt modelId="{3A03CD0F-ABD7-4C36-9199-45CE4C5B0523}" type="pres">
      <dgm:prSet presAssocID="{B335DAF4-77D7-469A-8556-D3ED4FAA559F}" presName="rect2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4AAA9E5B-B239-4287-97BD-0A2515EA0435}" type="pres">
      <dgm:prSet presAssocID="{564C7EDB-135A-4C61-ACD4-AF72922C1955}" presName="sibTrans" presStyleCnt="0"/>
      <dgm:spPr/>
    </dgm:pt>
    <dgm:pt modelId="{583EC6DA-A424-4DB2-8D7A-C07376F34578}" type="pres">
      <dgm:prSet presAssocID="{75FA89A1-F870-48BB-9839-CD3A78EB1057}" presName="composite" presStyleCnt="0"/>
      <dgm:spPr/>
    </dgm:pt>
    <dgm:pt modelId="{FF245085-13E4-4731-A4DE-CF7D1873A6AA}" type="pres">
      <dgm:prSet presAssocID="{75FA89A1-F870-48BB-9839-CD3A78EB1057}" presName="rect1" presStyleLbl="bgImgPlace1" presStyleIdx="1" presStyleCnt="4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</dgm:spPr>
    </dgm:pt>
    <dgm:pt modelId="{778DCA89-8845-44B9-A29F-E6DA35104BCB}" type="pres">
      <dgm:prSet presAssocID="{75FA89A1-F870-48BB-9839-CD3A78EB1057}" presName="rect2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C5471B0A-400D-469B-B517-2572B91B5D3A}" type="pres">
      <dgm:prSet presAssocID="{374C50D1-0652-402D-8C46-20E24691FE47}" presName="sibTrans" presStyleCnt="0"/>
      <dgm:spPr/>
    </dgm:pt>
    <dgm:pt modelId="{25AD4512-B5F6-4EB4-9FDF-24E7446520A8}" type="pres">
      <dgm:prSet presAssocID="{2D6568BF-7C0B-4646-9FF3-6FAF47136347}" presName="composite" presStyleCnt="0"/>
      <dgm:spPr/>
    </dgm:pt>
    <dgm:pt modelId="{A8126358-4298-438E-80ED-8A06F3359EA7}" type="pres">
      <dgm:prSet presAssocID="{2D6568BF-7C0B-4646-9FF3-6FAF47136347}" presName="rect1" presStyleLbl="bgImgPlace1" presStyleIdx="2" presStyleCnt="4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</dgm:spPr>
    </dgm:pt>
    <dgm:pt modelId="{208010EC-F06A-4119-AC6C-82E713E5A598}" type="pres">
      <dgm:prSet presAssocID="{2D6568BF-7C0B-4646-9FF3-6FAF47136347}" presName="rect2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BE981625-E3A7-489A-BC3C-91489E1A0A66}" type="pres">
      <dgm:prSet presAssocID="{445D21BA-12E2-45CD-9503-772E96AF269D}" presName="sibTrans" presStyleCnt="0"/>
      <dgm:spPr/>
    </dgm:pt>
    <dgm:pt modelId="{8730FA66-1BA1-46FC-A8D4-6A4C736EAB22}" type="pres">
      <dgm:prSet presAssocID="{317710CC-EB4E-40E8-AB12-13340A57DF20}" presName="composite" presStyleCnt="0"/>
      <dgm:spPr/>
    </dgm:pt>
    <dgm:pt modelId="{B3489041-0EC9-42F0-8749-1C1FB1F2B138}" type="pres">
      <dgm:prSet presAssocID="{317710CC-EB4E-40E8-AB12-13340A57DF20}" presName="rect1" presStyleLbl="bgImgPlace1" presStyleIdx="3" presStyleCnt="4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5000" r="-15000"/>
          </a:stretch>
        </a:blipFill>
      </dgm:spPr>
    </dgm:pt>
    <dgm:pt modelId="{848C3B0F-A8C7-4CD6-8FA2-F502E0660991}" type="pres">
      <dgm:prSet presAssocID="{317710CC-EB4E-40E8-AB12-13340A57DF20}" presName="rect2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</dgm:ptLst>
  <dgm:cxnLst>
    <dgm:cxn modelId="{C154C7E3-4EEC-4B12-AFA2-FD3DB06C1299}" srcId="{2F223EF2-8ADF-472C-A4A0-CB2910BB5668}" destId="{2D6568BF-7C0B-4646-9FF3-6FAF47136347}" srcOrd="2" destOrd="0" parTransId="{C8A7D67D-A271-409B-B807-25F8B7FEECC5}" sibTransId="{445D21BA-12E2-45CD-9503-772E96AF269D}"/>
    <dgm:cxn modelId="{3A7C53FC-8FD6-4C8D-A0A4-C48C93275F72}" type="presOf" srcId="{75FA89A1-F870-48BB-9839-CD3A78EB1057}" destId="{778DCA89-8845-44B9-A29F-E6DA35104BCB}" srcOrd="0" destOrd="0" presId="urn:microsoft.com/office/officeart/2008/layout/BendingPictureBlocks"/>
    <dgm:cxn modelId="{1E60ADD2-9CD5-473F-BCC5-D126E2B52433}" type="presOf" srcId="{317710CC-EB4E-40E8-AB12-13340A57DF20}" destId="{848C3B0F-A8C7-4CD6-8FA2-F502E0660991}" srcOrd="0" destOrd="0" presId="urn:microsoft.com/office/officeart/2008/layout/BendingPictureBlocks"/>
    <dgm:cxn modelId="{A61106D5-8C11-45CA-9550-A2CED60A663E}" srcId="{2F223EF2-8ADF-472C-A4A0-CB2910BB5668}" destId="{75FA89A1-F870-48BB-9839-CD3A78EB1057}" srcOrd="1" destOrd="0" parTransId="{D9D252FD-0418-4B69-ADEA-2C10A96B45DD}" sibTransId="{374C50D1-0652-402D-8C46-20E24691FE47}"/>
    <dgm:cxn modelId="{7FAC27E5-AC58-42EE-A6C7-2452D356CF1C}" srcId="{2F223EF2-8ADF-472C-A4A0-CB2910BB5668}" destId="{B335DAF4-77D7-469A-8556-D3ED4FAA559F}" srcOrd="0" destOrd="0" parTransId="{C2EC79A9-5FB4-460B-A596-B745730770F9}" sibTransId="{564C7EDB-135A-4C61-ACD4-AF72922C1955}"/>
    <dgm:cxn modelId="{E6ED233A-2E10-4DFC-BB3A-F0FA387C8FE6}" type="presOf" srcId="{2F223EF2-8ADF-472C-A4A0-CB2910BB5668}" destId="{1607DE8C-9517-44E4-A27E-2F358A3EABD3}" srcOrd="0" destOrd="0" presId="urn:microsoft.com/office/officeart/2008/layout/BendingPictureBlocks"/>
    <dgm:cxn modelId="{BC4E5ACA-6EBD-492F-82F5-D4D89A986ECD}" srcId="{2F223EF2-8ADF-472C-A4A0-CB2910BB5668}" destId="{317710CC-EB4E-40E8-AB12-13340A57DF20}" srcOrd="3" destOrd="0" parTransId="{38E00326-F626-45F4-8B50-32ADE808C7EA}" sibTransId="{9CF6F4FE-01E3-4E0D-B84F-0386BB710372}"/>
    <dgm:cxn modelId="{94FB3B68-F13E-4AF9-9FBE-555C65031C1C}" type="presOf" srcId="{2D6568BF-7C0B-4646-9FF3-6FAF47136347}" destId="{208010EC-F06A-4119-AC6C-82E713E5A598}" srcOrd="0" destOrd="0" presId="urn:microsoft.com/office/officeart/2008/layout/BendingPictureBlocks"/>
    <dgm:cxn modelId="{7E609F46-23D1-4822-9EA1-7D96AD5C5E1D}" type="presOf" srcId="{B335DAF4-77D7-469A-8556-D3ED4FAA559F}" destId="{3A03CD0F-ABD7-4C36-9199-45CE4C5B0523}" srcOrd="0" destOrd="0" presId="urn:microsoft.com/office/officeart/2008/layout/BendingPictureBlocks"/>
    <dgm:cxn modelId="{169A0171-2499-4CC1-A2F4-C0E687C59FB8}" type="presParOf" srcId="{1607DE8C-9517-44E4-A27E-2F358A3EABD3}" destId="{2895DC59-51BA-4791-8559-47A942336E03}" srcOrd="0" destOrd="0" presId="urn:microsoft.com/office/officeart/2008/layout/BendingPictureBlocks"/>
    <dgm:cxn modelId="{422AB7A2-7FC3-469F-AC1F-17059EF88361}" type="presParOf" srcId="{2895DC59-51BA-4791-8559-47A942336E03}" destId="{8AE12EF9-61BA-47AD-96D5-21E11D189E66}" srcOrd="0" destOrd="0" presId="urn:microsoft.com/office/officeart/2008/layout/BendingPictureBlocks"/>
    <dgm:cxn modelId="{CE5571ED-7B14-4B7F-AED8-CA2D68E99490}" type="presParOf" srcId="{2895DC59-51BA-4791-8559-47A942336E03}" destId="{3A03CD0F-ABD7-4C36-9199-45CE4C5B0523}" srcOrd="1" destOrd="0" presId="urn:microsoft.com/office/officeart/2008/layout/BendingPictureBlocks"/>
    <dgm:cxn modelId="{43211816-B51D-4CA3-8635-FF809AA584AE}" type="presParOf" srcId="{1607DE8C-9517-44E4-A27E-2F358A3EABD3}" destId="{4AAA9E5B-B239-4287-97BD-0A2515EA0435}" srcOrd="1" destOrd="0" presId="urn:microsoft.com/office/officeart/2008/layout/BendingPictureBlocks"/>
    <dgm:cxn modelId="{FEA53ADB-D5C3-4EE5-9E29-03A4689D76EF}" type="presParOf" srcId="{1607DE8C-9517-44E4-A27E-2F358A3EABD3}" destId="{583EC6DA-A424-4DB2-8D7A-C07376F34578}" srcOrd="2" destOrd="0" presId="urn:microsoft.com/office/officeart/2008/layout/BendingPictureBlocks"/>
    <dgm:cxn modelId="{5ED81F0B-9159-48AF-A1E6-5EEE7753683F}" type="presParOf" srcId="{583EC6DA-A424-4DB2-8D7A-C07376F34578}" destId="{FF245085-13E4-4731-A4DE-CF7D1873A6AA}" srcOrd="0" destOrd="0" presId="urn:microsoft.com/office/officeart/2008/layout/BendingPictureBlocks"/>
    <dgm:cxn modelId="{EB6333F2-A205-48D8-B46D-A97A6E162343}" type="presParOf" srcId="{583EC6DA-A424-4DB2-8D7A-C07376F34578}" destId="{778DCA89-8845-44B9-A29F-E6DA35104BCB}" srcOrd="1" destOrd="0" presId="urn:microsoft.com/office/officeart/2008/layout/BendingPictureBlocks"/>
    <dgm:cxn modelId="{8D5F6076-CEA6-432A-BECE-A181FD9162F1}" type="presParOf" srcId="{1607DE8C-9517-44E4-A27E-2F358A3EABD3}" destId="{C5471B0A-400D-469B-B517-2572B91B5D3A}" srcOrd="3" destOrd="0" presId="urn:microsoft.com/office/officeart/2008/layout/BendingPictureBlocks"/>
    <dgm:cxn modelId="{E31E56A8-F7DF-4F35-B3B4-950FABA318DB}" type="presParOf" srcId="{1607DE8C-9517-44E4-A27E-2F358A3EABD3}" destId="{25AD4512-B5F6-4EB4-9FDF-24E7446520A8}" srcOrd="4" destOrd="0" presId="urn:microsoft.com/office/officeart/2008/layout/BendingPictureBlocks"/>
    <dgm:cxn modelId="{D32BCDA4-F2BF-4669-8634-AC8EC7D8BA3B}" type="presParOf" srcId="{25AD4512-B5F6-4EB4-9FDF-24E7446520A8}" destId="{A8126358-4298-438E-80ED-8A06F3359EA7}" srcOrd="0" destOrd="0" presId="urn:microsoft.com/office/officeart/2008/layout/BendingPictureBlocks"/>
    <dgm:cxn modelId="{9B27D34B-3C81-41A3-A122-B8A313B05FAF}" type="presParOf" srcId="{25AD4512-B5F6-4EB4-9FDF-24E7446520A8}" destId="{208010EC-F06A-4119-AC6C-82E713E5A598}" srcOrd="1" destOrd="0" presId="urn:microsoft.com/office/officeart/2008/layout/BendingPictureBlocks"/>
    <dgm:cxn modelId="{42D7F8E4-588C-4C3C-BDF2-CD004ADA35AA}" type="presParOf" srcId="{1607DE8C-9517-44E4-A27E-2F358A3EABD3}" destId="{BE981625-E3A7-489A-BC3C-91489E1A0A66}" srcOrd="5" destOrd="0" presId="urn:microsoft.com/office/officeart/2008/layout/BendingPictureBlocks"/>
    <dgm:cxn modelId="{8BEB169E-7606-417C-A08D-1CEDC1B10F53}" type="presParOf" srcId="{1607DE8C-9517-44E4-A27E-2F358A3EABD3}" destId="{8730FA66-1BA1-46FC-A8D4-6A4C736EAB22}" srcOrd="6" destOrd="0" presId="urn:microsoft.com/office/officeart/2008/layout/BendingPictureBlocks"/>
    <dgm:cxn modelId="{FCF2BBC4-9877-41B6-A680-A0A5B874DB35}" type="presParOf" srcId="{8730FA66-1BA1-46FC-A8D4-6A4C736EAB22}" destId="{B3489041-0EC9-42F0-8749-1C1FB1F2B138}" srcOrd="0" destOrd="0" presId="urn:microsoft.com/office/officeart/2008/layout/BendingPictureBlocks"/>
    <dgm:cxn modelId="{A90865BF-A752-47B1-BEC8-528459C35EC8}" type="presParOf" srcId="{8730FA66-1BA1-46FC-A8D4-6A4C736EAB22}" destId="{848C3B0F-A8C7-4CD6-8FA2-F502E0660991}" srcOrd="1" destOrd="0" presId="urn:microsoft.com/office/officeart/2008/layout/BendingPictureBlock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D4A3022-9102-427C-9CD9-ACA516FD313E}">
      <dsp:nvSpPr>
        <dsp:cNvPr id="0" name=""/>
        <dsp:cNvSpPr/>
      </dsp:nvSpPr>
      <dsp:spPr>
        <a:xfrm>
          <a:off x="0" y="0"/>
          <a:ext cx="7992888" cy="924184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just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200" kern="1200" dirty="0" smtClean="0"/>
            <a:t>To develop and provide job specific, competency-based trainings aiming at promoting the accomplishment of professional tasks</a:t>
          </a:r>
          <a:endParaRPr lang="en-US" sz="2200" kern="1200" noProof="0" dirty="0"/>
        </a:p>
      </dsp:txBody>
      <dsp:txXfrm>
        <a:off x="1690996" y="0"/>
        <a:ext cx="6301891" cy="924184"/>
      </dsp:txXfrm>
    </dsp:sp>
    <dsp:sp modelId="{BE2F851C-AFD9-4CF9-8EB4-83F33C2D5D61}">
      <dsp:nvSpPr>
        <dsp:cNvPr id="0" name=""/>
        <dsp:cNvSpPr/>
      </dsp:nvSpPr>
      <dsp:spPr>
        <a:xfrm>
          <a:off x="92418" y="92418"/>
          <a:ext cx="1598577" cy="739347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BF82C665-1A44-47F3-AC93-B85A61C46EAF}">
      <dsp:nvSpPr>
        <dsp:cNvPr id="0" name=""/>
        <dsp:cNvSpPr/>
      </dsp:nvSpPr>
      <dsp:spPr>
        <a:xfrm>
          <a:off x="0" y="1016602"/>
          <a:ext cx="7992888" cy="924184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noProof="0" dirty="0" smtClean="0"/>
            <a:t>Operation and development of  the training system</a:t>
          </a:r>
          <a:endParaRPr lang="en-US" sz="2400" kern="1200" noProof="0" dirty="0"/>
        </a:p>
      </dsp:txBody>
      <dsp:txXfrm>
        <a:off x="1690996" y="1016602"/>
        <a:ext cx="6301891" cy="924184"/>
      </dsp:txXfrm>
    </dsp:sp>
    <dsp:sp modelId="{E2F620D6-C39F-49EE-9C10-8C1A257352F9}">
      <dsp:nvSpPr>
        <dsp:cNvPr id="0" name=""/>
        <dsp:cNvSpPr/>
      </dsp:nvSpPr>
      <dsp:spPr>
        <a:xfrm>
          <a:off x="92418" y="1109021"/>
          <a:ext cx="1598577" cy="739347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6B5E8D60-EC8E-4F07-90C0-D21AF65A6C15}">
      <dsp:nvSpPr>
        <dsp:cNvPr id="0" name=""/>
        <dsp:cNvSpPr/>
      </dsp:nvSpPr>
      <dsp:spPr>
        <a:xfrm>
          <a:off x="0" y="2033205"/>
          <a:ext cx="7992888" cy="924184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noProof="0" dirty="0" smtClean="0"/>
            <a:t>Cooperation with universities, colleges</a:t>
          </a:r>
          <a:endParaRPr lang="en-US" sz="2400" kern="1200" noProof="0" dirty="0"/>
        </a:p>
      </dsp:txBody>
      <dsp:txXfrm>
        <a:off x="1690996" y="2033205"/>
        <a:ext cx="6301891" cy="924184"/>
      </dsp:txXfrm>
    </dsp:sp>
    <dsp:sp modelId="{08D519E8-DB43-492E-991A-5DD7D90F05D6}">
      <dsp:nvSpPr>
        <dsp:cNvPr id="0" name=""/>
        <dsp:cNvSpPr/>
      </dsp:nvSpPr>
      <dsp:spPr>
        <a:xfrm>
          <a:off x="92418" y="2125624"/>
          <a:ext cx="1598577" cy="739347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927D8858-CE1E-407F-9D64-59019EB0EFEE}">
      <dsp:nvSpPr>
        <dsp:cNvPr id="0" name=""/>
        <dsp:cNvSpPr/>
      </dsp:nvSpPr>
      <dsp:spPr>
        <a:xfrm>
          <a:off x="0" y="3049808"/>
          <a:ext cx="7992888" cy="972001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400" kern="1200" dirty="0" smtClean="0"/>
            <a:t>Methodological support and coordination in the tax awareness programs for the young</a:t>
          </a:r>
          <a:r>
            <a:rPr lang="en-GB" sz="1600" kern="1200" dirty="0" smtClean="0"/>
            <a:t>.</a:t>
          </a:r>
          <a:endParaRPr lang="hu-HU" sz="1600" kern="1200" dirty="0" smtClean="0"/>
        </a:p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600" kern="1200" noProof="0" dirty="0"/>
        </a:p>
      </dsp:txBody>
      <dsp:txXfrm>
        <a:off x="1690996" y="3049808"/>
        <a:ext cx="6301891" cy="972001"/>
      </dsp:txXfrm>
    </dsp:sp>
    <dsp:sp modelId="{480485CE-0C1B-4F28-AAE2-23A153858417}">
      <dsp:nvSpPr>
        <dsp:cNvPr id="0" name=""/>
        <dsp:cNvSpPr/>
      </dsp:nvSpPr>
      <dsp:spPr>
        <a:xfrm>
          <a:off x="92418" y="3166136"/>
          <a:ext cx="1598577" cy="739347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FD51F6F4-6285-4C63-A477-78A99A8404E1}">
      <dsp:nvSpPr>
        <dsp:cNvPr id="0" name=""/>
        <dsp:cNvSpPr/>
      </dsp:nvSpPr>
      <dsp:spPr>
        <a:xfrm>
          <a:off x="0" y="4116374"/>
          <a:ext cx="7992888" cy="924184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noProof="0" dirty="0" smtClean="0"/>
            <a:t>Preparation of the annual training plan</a:t>
          </a:r>
        </a:p>
      </dsp:txBody>
      <dsp:txXfrm>
        <a:off x="1690996" y="4116374"/>
        <a:ext cx="6301891" cy="924184"/>
      </dsp:txXfrm>
    </dsp:sp>
    <dsp:sp modelId="{FE4C7114-D8B7-46F0-A719-2FB767B15AA1}">
      <dsp:nvSpPr>
        <dsp:cNvPr id="0" name=""/>
        <dsp:cNvSpPr/>
      </dsp:nvSpPr>
      <dsp:spPr>
        <a:xfrm>
          <a:off x="92418" y="4206647"/>
          <a:ext cx="1598577" cy="739347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5"/>
          <a:stretch>
            <a:fillRect/>
          </a:stretch>
        </a:blip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AE12EF9-61BA-47AD-96D5-21E11D189E66}">
      <dsp:nvSpPr>
        <dsp:cNvPr id="0" name=""/>
        <dsp:cNvSpPr/>
      </dsp:nvSpPr>
      <dsp:spPr>
        <a:xfrm>
          <a:off x="1700019" y="256367"/>
          <a:ext cx="2442056" cy="2053943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000" r="-6000"/>
          </a:stretch>
        </a:blip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3A03CD0F-ABD7-4C36-9199-45CE4C5B0523}">
      <dsp:nvSpPr>
        <dsp:cNvPr id="0" name=""/>
        <dsp:cNvSpPr/>
      </dsp:nvSpPr>
      <dsp:spPr>
        <a:xfrm>
          <a:off x="790266" y="1119808"/>
          <a:ext cx="1323507" cy="1323507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noProof="0" dirty="0" smtClean="0"/>
            <a:t>Class -room trainings</a:t>
          </a:r>
          <a:endParaRPr lang="en-US" sz="2200" kern="1200" noProof="0" dirty="0"/>
        </a:p>
      </dsp:txBody>
      <dsp:txXfrm>
        <a:off x="790266" y="1119808"/>
        <a:ext cx="1323507" cy="1323507"/>
      </dsp:txXfrm>
    </dsp:sp>
    <dsp:sp modelId="{FF245085-13E4-4731-A4DE-CF7D1873A6AA}">
      <dsp:nvSpPr>
        <dsp:cNvPr id="0" name=""/>
        <dsp:cNvSpPr/>
      </dsp:nvSpPr>
      <dsp:spPr>
        <a:xfrm>
          <a:off x="5480769" y="256367"/>
          <a:ext cx="2442056" cy="2053943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778DCA89-8845-44B9-A29F-E6DA35104BCB}">
      <dsp:nvSpPr>
        <dsp:cNvPr id="0" name=""/>
        <dsp:cNvSpPr/>
      </dsp:nvSpPr>
      <dsp:spPr>
        <a:xfrm>
          <a:off x="4571016" y="1119808"/>
          <a:ext cx="1323507" cy="1323507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noProof="0" dirty="0" smtClean="0"/>
            <a:t>T-groups</a:t>
          </a:r>
          <a:endParaRPr lang="en-US" sz="2200" kern="1200" noProof="0" dirty="0"/>
        </a:p>
      </dsp:txBody>
      <dsp:txXfrm>
        <a:off x="4571016" y="1119808"/>
        <a:ext cx="1323507" cy="1323507"/>
      </dsp:txXfrm>
    </dsp:sp>
    <dsp:sp modelId="{A8126358-4298-438E-80ED-8A06F3359EA7}">
      <dsp:nvSpPr>
        <dsp:cNvPr id="0" name=""/>
        <dsp:cNvSpPr/>
      </dsp:nvSpPr>
      <dsp:spPr>
        <a:xfrm>
          <a:off x="1700019" y="2813268"/>
          <a:ext cx="2442056" cy="2053943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208010EC-F06A-4119-AC6C-82E713E5A598}">
      <dsp:nvSpPr>
        <dsp:cNvPr id="0" name=""/>
        <dsp:cNvSpPr/>
      </dsp:nvSpPr>
      <dsp:spPr>
        <a:xfrm>
          <a:off x="790266" y="3676709"/>
          <a:ext cx="1323507" cy="1323507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noProof="0" dirty="0" smtClean="0"/>
            <a:t>eLearning</a:t>
          </a:r>
          <a:endParaRPr lang="en-US" sz="2200" kern="1200" noProof="0" dirty="0"/>
        </a:p>
      </dsp:txBody>
      <dsp:txXfrm>
        <a:off x="790266" y="3676709"/>
        <a:ext cx="1323507" cy="1323507"/>
      </dsp:txXfrm>
    </dsp:sp>
    <dsp:sp modelId="{B3489041-0EC9-42F0-8749-1C1FB1F2B138}">
      <dsp:nvSpPr>
        <dsp:cNvPr id="0" name=""/>
        <dsp:cNvSpPr/>
      </dsp:nvSpPr>
      <dsp:spPr>
        <a:xfrm>
          <a:off x="5480769" y="2813268"/>
          <a:ext cx="2442056" cy="2053943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5000" r="-15000"/>
          </a:stretch>
        </a:blip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848C3B0F-A8C7-4CD6-8FA2-F502E0660991}">
      <dsp:nvSpPr>
        <dsp:cNvPr id="0" name=""/>
        <dsp:cNvSpPr/>
      </dsp:nvSpPr>
      <dsp:spPr>
        <a:xfrm>
          <a:off x="4571016" y="3676709"/>
          <a:ext cx="1323507" cy="1323507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noProof="0" dirty="0" smtClean="0"/>
            <a:t>Blended learning</a:t>
          </a:r>
          <a:endParaRPr lang="en-US" sz="2200" kern="1200" noProof="0" dirty="0"/>
        </a:p>
      </dsp:txBody>
      <dsp:txXfrm>
        <a:off x="4571016" y="3676709"/>
        <a:ext cx="1323507" cy="132350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4#1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BendingPictureBlocks">
  <dgm:title val=""/>
  <dgm:desc val=""/>
  <dgm:catLst>
    <dgm:cat type="picture" pri="8000"/>
    <dgm:cat type="pictureconvert" pri="8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h" fact="1.61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908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3"/>
              <dgm:constr type="t" for="ch" forName="rect1" refType="h" fact="0"/>
              <dgm:constr type="w" for="ch" forName="rect1" refType="h" fact="1.12"/>
              <dgm:constr type="h" for="ch" forName="rect1" refType="h" fact="0.942"/>
              <dgm:constr type="l" for="ch" forName="rect2" refType="w" fact="0"/>
              <dgm:constr type="t" for="ch" forName="rect2" refType="h" fact="0.396"/>
              <dgm:constr type="w" for="ch" forName="rect2" refType="h" fact="0.607"/>
              <dgm:constr type="h" for="ch" forName="rect2" refType="h" fact="0.607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h" fact="1.12"/>
              <dgm:constr type="h" for="ch" forName="rect1" refType="h" fact="0.942"/>
              <dgm:constr type="l" for="ch" forName="rect2" refType="w" fact="0.63"/>
              <dgm:constr type="t" for="ch" forName="rect2" refType="h" fact="0.396"/>
              <dgm:constr type="w" for="ch" forName="rect2" refType="h" fact="0.607"/>
              <dgm:constr type="h" for="ch" forName="rect2" refType="h" fact="0.607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rect2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7E40A9-21CA-4F78-82C4-081E3052848A}" type="datetimeFigureOut">
              <a:rPr lang="hu-HU" smtClean="0"/>
              <a:t>2018.09.07.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1196975" y="1241425"/>
            <a:ext cx="446405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777194"/>
            <a:ext cx="548640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71800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9428584"/>
            <a:ext cx="2971800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C088FA-F6C6-4015-AFA9-ECA4F7329A4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4330716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47730B-A185-4C75-9364-E08ABF3B7C71}" type="slidenum">
              <a:rPr lang="hu-HU" smtClean="0"/>
              <a:pPr/>
              <a:t>6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7930822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47730B-A185-4C75-9364-E08ABF3B7C71}" type="slidenum">
              <a:rPr lang="hu-HU" smtClean="0"/>
              <a:pPr/>
              <a:t>7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3523992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38DA30-C8B1-4779-839D-86C5E2B0F685}" type="datetimeFigureOut">
              <a:rPr lang="hu-HU" smtClean="0"/>
              <a:t>2018.09.07.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9A140-56F3-4FE6-9B42-B6FACC1B9EA6}" type="slidenum">
              <a:rPr lang="hu-HU" smtClean="0"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38DA30-C8B1-4779-839D-86C5E2B0F685}" type="datetimeFigureOut">
              <a:rPr lang="hu-HU" smtClean="0"/>
              <a:t>2018.09.07.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9A140-56F3-4FE6-9B42-B6FACC1B9EA6}" type="slidenum">
              <a:rPr lang="hu-HU" smtClean="0"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38DA30-C8B1-4779-839D-86C5E2B0F685}" type="datetimeFigureOut">
              <a:rPr lang="hu-HU" smtClean="0"/>
              <a:t>2018.09.07.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9A140-56F3-4FE6-9B42-B6FACC1B9EA6}" type="slidenum">
              <a:rPr lang="hu-HU" smtClean="0"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A6CCC8-A45F-441C-85B4-28171E0439FD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2018.09.07.</a:t>
            </a:fld>
            <a:endParaRPr lang="hu-H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>
          <a:xfrm>
            <a:off x="6516216" y="6381328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941CED-F0E3-4D60-88F2-96FA79DE5721}" type="slidenum">
              <a:rPr lang="hu-H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hu-H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67851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E8BF29-2B59-4FF1-93B3-8287FF43492E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2018.09.07.</a:t>
            </a:fld>
            <a:endParaRPr lang="hu-H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5A7591-FB0C-4C7D-86D8-747ED6AF9824}" type="slidenum">
              <a:rPr lang="hu-H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hu-H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26454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E183D9-B72C-4E61-B160-FF7C2ADAE643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2018.09.07.</a:t>
            </a:fld>
            <a:endParaRPr lang="hu-H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D88725-B92C-4326-85E8-6D7DD10A221A}" type="slidenum">
              <a:rPr lang="hu-H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hu-H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80903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C6C8F1-02F2-4A02-BBF6-743C044EA859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2018.09.07.</a:t>
            </a:fld>
            <a:endParaRPr lang="hu-H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1E2257-E8EF-40B9-9707-A6E18262B669}" type="slidenum">
              <a:rPr lang="hu-H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hu-H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08914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7917E9-EF10-4A7B-BF76-00BBDE5FF481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2018.09.07.</a:t>
            </a:fld>
            <a:endParaRPr lang="hu-H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FDD4C3-D4B7-41C7-8C31-22E6DA93C664}" type="slidenum">
              <a:rPr lang="hu-H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hu-H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687850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F7A3D6-25A8-4245-BDBD-144802AB9600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2018.09.07.</a:t>
            </a:fld>
            <a:endParaRPr lang="hu-H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D6BA84-8A8C-4131-8660-986DFACF9596}" type="slidenum">
              <a:rPr lang="hu-H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hu-H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585317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236D66-A5A7-4301-8040-065DBDAEF48A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2018.09.07.</a:t>
            </a:fld>
            <a:endParaRPr lang="hu-H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EEE0B4-A089-46C4-AF7C-7584B6C4DEBC}" type="slidenum">
              <a:rPr lang="hu-H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hu-H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393050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E0F76C-DF19-423E-806A-8B3715293935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2018.09.07.</a:t>
            </a:fld>
            <a:endParaRPr lang="hu-H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8996D8-E63F-4DC4-A5D5-7ABE4491C85C}" type="slidenum">
              <a:rPr lang="hu-H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hu-H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20782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38DA30-C8B1-4779-839D-86C5E2B0F685}" type="datetimeFigureOut">
              <a:rPr lang="hu-HU" smtClean="0"/>
              <a:t>2018.09.07.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9A140-56F3-4FE6-9B42-B6FACC1B9EA6}" type="slidenum">
              <a:rPr lang="hu-HU" smtClean="0"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u-HU" noProof="0" dirty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36758A-B1BF-484F-A3E9-D776089F99A6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2018.09.07.</a:t>
            </a:fld>
            <a:endParaRPr lang="hu-H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80F8BA-0B37-4E50-AD51-E127B74D193D}" type="slidenum">
              <a:rPr lang="hu-H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hu-H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042159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972CA0-9D1E-45DC-A129-FF8682EFACC1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2018.09.07.</a:t>
            </a:fld>
            <a:endParaRPr lang="hu-H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C657B1-51A1-491A-BB52-339E87A55DE0}" type="slidenum">
              <a:rPr lang="hu-H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hu-H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164873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F3744F-C901-4D8F-83C4-A454511AE59A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2018.09.07.</a:t>
            </a:fld>
            <a:endParaRPr lang="hu-H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2CBB86-FAD8-4BFB-ACB7-5F053AC88722}" type="slidenum">
              <a:rPr lang="hu-H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hu-H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683562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Cím, szöveg és 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Tartalom helye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3E607F-0194-406D-82D7-9D391BE5FD4E}" type="slidenum">
              <a:rPr lang="hu-H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hu-H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810504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ímdia_ang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ép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50"/>
            <a:ext cx="9144000" cy="684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ím 1"/>
          <p:cNvSpPr>
            <a:spLocks noGrp="1"/>
          </p:cNvSpPr>
          <p:nvPr>
            <p:ph type="ctrTitle"/>
          </p:nvPr>
        </p:nvSpPr>
        <p:spPr>
          <a:xfrm>
            <a:off x="685800" y="4143375"/>
            <a:ext cx="7772400" cy="147002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>
            <a:normAutofit/>
          </a:bodyPr>
          <a:lstStyle>
            <a:lvl1pPr algn="ctr">
              <a:defRPr b="1"/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hu-HU" i="1" smtClean="0">
                <a:solidFill>
                  <a:schemeClr val="bg1"/>
                </a:solidFill>
              </a:rPr>
              <a:t>Mintacím szerkesztése</a:t>
            </a:r>
            <a:endParaRPr lang="hu-HU" i="1" dirty="0">
              <a:solidFill>
                <a:schemeClr val="bg1"/>
              </a:solidFill>
            </a:endParaRPr>
          </a:p>
        </p:txBody>
      </p:sp>
      <p:sp>
        <p:nvSpPr>
          <p:cNvPr id="9" name="Alcím 2"/>
          <p:cNvSpPr>
            <a:spLocks noGrp="1"/>
          </p:cNvSpPr>
          <p:nvPr>
            <p:ph type="subTitle" idx="1"/>
          </p:nvPr>
        </p:nvSpPr>
        <p:spPr>
          <a:xfrm>
            <a:off x="1371600" y="5786438"/>
            <a:ext cx="6400800" cy="642937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 algn="ctr">
              <a:buNone/>
              <a:defRPr sz="3200"/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hu-HU" smtClean="0"/>
              <a:t>Alcím mintájának szerkesztése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81033534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A6CCC8-A45F-441C-85B4-28171E0439FD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2018.09.07.</a:t>
            </a:fld>
            <a:endParaRPr lang="hu-H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>
          <a:xfrm>
            <a:off x="6516216" y="6381328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941CED-F0E3-4D60-88F2-96FA79DE5721}" type="slidenum">
              <a:rPr lang="hu-H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hu-H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59996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E8BF29-2B59-4FF1-93B3-8287FF43492E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2018.09.07.</a:t>
            </a:fld>
            <a:endParaRPr lang="hu-H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5A7591-FB0C-4C7D-86D8-747ED6AF9824}" type="slidenum">
              <a:rPr lang="hu-H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hu-H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254460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E183D9-B72C-4E61-B160-FF7C2ADAE643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2018.09.07.</a:t>
            </a:fld>
            <a:endParaRPr lang="hu-H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D88725-B92C-4326-85E8-6D7DD10A221A}" type="slidenum">
              <a:rPr lang="hu-H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hu-H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704255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C6C8F1-02F2-4A02-BBF6-743C044EA859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2018.09.07.</a:t>
            </a:fld>
            <a:endParaRPr lang="hu-H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1E2257-E8EF-40B9-9707-A6E18262B669}" type="slidenum">
              <a:rPr lang="hu-H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hu-H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462496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7917E9-EF10-4A7B-BF76-00BBDE5FF481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2018.09.07.</a:t>
            </a:fld>
            <a:endParaRPr lang="hu-H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FDD4C3-D4B7-41C7-8C31-22E6DA93C664}" type="slidenum">
              <a:rPr lang="hu-H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hu-H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45613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38DA30-C8B1-4779-839D-86C5E2B0F685}" type="datetimeFigureOut">
              <a:rPr lang="hu-HU" smtClean="0"/>
              <a:t>2018.09.07.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9A140-56F3-4FE6-9B42-B6FACC1B9EA6}" type="slidenum">
              <a:rPr lang="hu-HU" smtClean="0"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F7A3D6-25A8-4245-BDBD-144802AB9600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2018.09.07.</a:t>
            </a:fld>
            <a:endParaRPr lang="hu-H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D6BA84-8A8C-4131-8660-986DFACF9596}" type="slidenum">
              <a:rPr lang="hu-H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hu-H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781297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236D66-A5A7-4301-8040-065DBDAEF48A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2018.09.07.</a:t>
            </a:fld>
            <a:endParaRPr lang="hu-H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EEE0B4-A089-46C4-AF7C-7584B6C4DEBC}" type="slidenum">
              <a:rPr lang="hu-H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hu-H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07517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E0F76C-DF19-423E-806A-8B3715293935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2018.09.07.</a:t>
            </a:fld>
            <a:endParaRPr lang="hu-H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8996D8-E63F-4DC4-A5D5-7ABE4491C85C}" type="slidenum">
              <a:rPr lang="hu-H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hu-H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29097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u-HU" noProof="0" dirty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36758A-B1BF-484F-A3E9-D776089F99A6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2018.09.07.</a:t>
            </a:fld>
            <a:endParaRPr lang="hu-H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80F8BA-0B37-4E50-AD51-E127B74D193D}" type="slidenum">
              <a:rPr lang="hu-H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hu-H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259037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972CA0-9D1E-45DC-A129-FF8682EFACC1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2018.09.07.</a:t>
            </a:fld>
            <a:endParaRPr lang="hu-H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C657B1-51A1-491A-BB52-339E87A55DE0}" type="slidenum">
              <a:rPr lang="hu-H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hu-H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082231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F3744F-C901-4D8F-83C4-A454511AE59A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2018.09.07.</a:t>
            </a:fld>
            <a:endParaRPr lang="hu-H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2CBB86-FAD8-4BFB-ACB7-5F053AC88722}" type="slidenum">
              <a:rPr lang="hu-H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hu-H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04441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Cím, szöveg és 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Tartalom helye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3E607F-0194-406D-82D7-9D391BE5FD4E}" type="slidenum">
              <a:rPr lang="hu-H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hu-H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780159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ímdia_ang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ép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50"/>
            <a:ext cx="9144000" cy="684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ím 1"/>
          <p:cNvSpPr>
            <a:spLocks noGrp="1"/>
          </p:cNvSpPr>
          <p:nvPr>
            <p:ph type="ctrTitle"/>
          </p:nvPr>
        </p:nvSpPr>
        <p:spPr>
          <a:xfrm>
            <a:off x="685800" y="4143375"/>
            <a:ext cx="7772400" cy="147002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>
            <a:normAutofit/>
          </a:bodyPr>
          <a:lstStyle>
            <a:lvl1pPr algn="ctr">
              <a:defRPr b="1"/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hu-HU" i="1" smtClean="0">
                <a:solidFill>
                  <a:schemeClr val="bg1"/>
                </a:solidFill>
              </a:rPr>
              <a:t>Mintacím szerkesztése</a:t>
            </a:r>
            <a:endParaRPr lang="hu-HU" i="1" dirty="0">
              <a:solidFill>
                <a:schemeClr val="bg1"/>
              </a:solidFill>
            </a:endParaRPr>
          </a:p>
        </p:txBody>
      </p:sp>
      <p:sp>
        <p:nvSpPr>
          <p:cNvPr id="9" name="Alcím 2"/>
          <p:cNvSpPr>
            <a:spLocks noGrp="1"/>
          </p:cNvSpPr>
          <p:nvPr>
            <p:ph type="subTitle" idx="1"/>
          </p:nvPr>
        </p:nvSpPr>
        <p:spPr>
          <a:xfrm>
            <a:off x="1371600" y="5786438"/>
            <a:ext cx="6400800" cy="642937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 algn="ctr">
              <a:buNone/>
              <a:defRPr sz="3200"/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hu-HU" smtClean="0"/>
              <a:t>Alcím mintájának szerkesztése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5888125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38DA30-C8B1-4779-839D-86C5E2B0F685}" type="datetimeFigureOut">
              <a:rPr lang="hu-HU" smtClean="0"/>
              <a:t>2018.09.07.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9A140-56F3-4FE6-9B42-B6FACC1B9EA6}" type="slidenum">
              <a:rPr lang="hu-HU" smtClean="0"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38DA30-C8B1-4779-839D-86C5E2B0F685}" type="datetimeFigureOut">
              <a:rPr lang="hu-HU" smtClean="0"/>
              <a:t>2018.09.07.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9A140-56F3-4FE6-9B42-B6FACC1B9EA6}" type="slidenum">
              <a:rPr lang="hu-HU" smtClean="0"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38DA30-C8B1-4779-839D-86C5E2B0F685}" type="datetimeFigureOut">
              <a:rPr lang="hu-HU" smtClean="0"/>
              <a:t>2018.09.07.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9A140-56F3-4FE6-9B42-B6FACC1B9EA6}" type="slidenum">
              <a:rPr lang="hu-HU" smtClean="0"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38DA30-C8B1-4779-839D-86C5E2B0F685}" type="datetimeFigureOut">
              <a:rPr lang="hu-HU" smtClean="0"/>
              <a:t>2018.09.07.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9A140-56F3-4FE6-9B42-B6FACC1B9EA6}" type="slidenum">
              <a:rPr lang="hu-HU" smtClean="0"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38DA30-C8B1-4779-839D-86C5E2B0F685}" type="datetimeFigureOut">
              <a:rPr lang="hu-HU" smtClean="0"/>
              <a:t>2018.09.07.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9A140-56F3-4FE6-9B42-B6FACC1B9EA6}" type="slidenum">
              <a:rPr lang="hu-HU" smtClean="0"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38DA30-C8B1-4779-839D-86C5E2B0F685}" type="datetimeFigureOut">
              <a:rPr lang="hu-HU" smtClean="0"/>
              <a:t>2018.09.07.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9A140-56F3-4FE6-9B42-B6FACC1B9EA6}" type="slidenum">
              <a:rPr lang="hu-HU" smtClean="0"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38DA30-C8B1-4779-839D-86C5E2B0F685}" type="datetimeFigureOut">
              <a:rPr lang="hu-HU" smtClean="0"/>
              <a:t>2018.09.07.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69A140-56F3-4FE6-9B42-B6FACC1B9EA6}" type="slidenum">
              <a:rPr lang="hu-HU" smtClean="0"/>
              <a:t>‹#›</a:t>
            </a:fld>
            <a:endParaRPr lang="hu-H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Cím helye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 smtClean="0"/>
              <a:t>Mintacím szerkesztése</a:t>
            </a:r>
          </a:p>
        </p:txBody>
      </p:sp>
      <p:sp>
        <p:nvSpPr>
          <p:cNvPr id="1027" name="Szöveg helye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 smtClean="0"/>
              <a:t>Mintaszöveg szerkesztése</a:t>
            </a:r>
          </a:p>
          <a:p>
            <a:pPr lvl="1"/>
            <a:r>
              <a:rPr lang="hu-HU" altLang="hu-HU" smtClean="0"/>
              <a:t>Második szint</a:t>
            </a:r>
          </a:p>
          <a:p>
            <a:pPr lvl="2"/>
            <a:r>
              <a:rPr lang="hu-HU" altLang="hu-HU" smtClean="0"/>
              <a:t>Harmadik szint</a:t>
            </a:r>
          </a:p>
          <a:p>
            <a:pPr lvl="3"/>
            <a:r>
              <a:rPr lang="hu-HU" altLang="hu-HU" smtClean="0"/>
              <a:t>Negyedik szint</a:t>
            </a:r>
          </a:p>
          <a:p>
            <a:pPr lvl="4"/>
            <a:r>
              <a:rPr lang="hu-HU" altLang="hu-HU" smtClean="0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0DB3A5D-97FD-401A-8B83-6DF516EB88DD}" type="datetimeFigureOut">
              <a:rPr lang="hu-H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2018.09.07.</a:t>
            </a:fld>
            <a:endParaRPr lang="hu-H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hu-H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36D5015-0504-48AF-9548-E73BF1984B63}" type="slidenum">
              <a:rPr lang="hu-H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hu-H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Alcím 2"/>
          <p:cNvSpPr txBox="1">
            <a:spLocks/>
          </p:cNvSpPr>
          <p:nvPr userDrawn="1"/>
        </p:nvSpPr>
        <p:spPr>
          <a:xfrm>
            <a:off x="179512" y="5949280"/>
            <a:ext cx="8784976" cy="720080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sz="2000" dirty="0" smtClean="0">
                <a:solidFill>
                  <a:prstClr val="black"/>
                </a:solidFill>
              </a:rPr>
              <a:t>Képzési, Egészségügyi és Kulturális Intézet</a:t>
            </a:r>
            <a:r>
              <a:rPr lang="hu-HU" sz="2400" dirty="0" smtClean="0">
                <a:solidFill>
                  <a:prstClr val="black"/>
                </a:solidFill>
              </a:rPr>
              <a:t/>
            </a:r>
            <a:br>
              <a:rPr lang="hu-HU" sz="2400" dirty="0" smtClean="0">
                <a:solidFill>
                  <a:prstClr val="black"/>
                </a:solidFill>
              </a:rPr>
            </a:br>
            <a:r>
              <a:rPr lang="hu-HU" sz="2400" dirty="0" smtClean="0">
                <a:solidFill>
                  <a:prstClr val="black"/>
                </a:solidFill>
              </a:rPr>
              <a:t>2013. november 28.</a:t>
            </a:r>
            <a:endParaRPr lang="hu-HU" dirty="0">
              <a:solidFill>
                <a:prstClr val="black"/>
              </a:solidFill>
            </a:endParaRPr>
          </a:p>
        </p:txBody>
      </p:sp>
      <p:pic>
        <p:nvPicPr>
          <p:cNvPr id="9" name="Kép 8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1" name="Dia számának helye 5"/>
          <p:cNvSpPr txBox="1">
            <a:spLocks/>
          </p:cNvSpPr>
          <p:nvPr userDrawn="1"/>
        </p:nvSpPr>
        <p:spPr>
          <a:xfrm>
            <a:off x="8507850" y="6341443"/>
            <a:ext cx="576064" cy="365125"/>
          </a:xfrm>
          <a:prstGeom prst="rect">
            <a:avLst/>
          </a:prstGeom>
        </p:spPr>
        <p:txBody>
          <a:bodyPr/>
          <a:lstStyle>
            <a:defPPr>
              <a:defRPr lang="hu-H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9pPr>
          </a:lstStyle>
          <a:p>
            <a:fld id="{1369A140-56F3-4FE6-9B42-B6FACC1B9EA6}" type="slidenum">
              <a:rPr lang="hu-HU" smtClean="0">
                <a:solidFill>
                  <a:prstClr val="black"/>
                </a:solidFill>
              </a:rPr>
              <a:pPr/>
              <a:t>‹#›</a:t>
            </a:fld>
            <a:endParaRPr lang="hu-H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61360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Cím helye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 smtClean="0"/>
              <a:t>Mintacím szerkesztése</a:t>
            </a:r>
          </a:p>
        </p:txBody>
      </p:sp>
      <p:sp>
        <p:nvSpPr>
          <p:cNvPr id="1027" name="Szöveg helye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 smtClean="0"/>
              <a:t>Mintaszöveg szerkesztése</a:t>
            </a:r>
          </a:p>
          <a:p>
            <a:pPr lvl="1"/>
            <a:r>
              <a:rPr lang="hu-HU" altLang="hu-HU" smtClean="0"/>
              <a:t>Második szint</a:t>
            </a:r>
          </a:p>
          <a:p>
            <a:pPr lvl="2"/>
            <a:r>
              <a:rPr lang="hu-HU" altLang="hu-HU" smtClean="0"/>
              <a:t>Harmadik szint</a:t>
            </a:r>
          </a:p>
          <a:p>
            <a:pPr lvl="3"/>
            <a:r>
              <a:rPr lang="hu-HU" altLang="hu-HU" smtClean="0"/>
              <a:t>Negyedik szint</a:t>
            </a:r>
          </a:p>
          <a:p>
            <a:pPr lvl="4"/>
            <a:r>
              <a:rPr lang="hu-HU" altLang="hu-HU" smtClean="0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0DB3A5D-97FD-401A-8B83-6DF516EB88DD}" type="datetimeFigureOut">
              <a:rPr lang="hu-H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2018.09.07.</a:t>
            </a:fld>
            <a:endParaRPr lang="hu-H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hu-H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36D5015-0504-48AF-9548-E73BF1984B63}" type="slidenum">
              <a:rPr lang="hu-H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hu-H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Alcím 2"/>
          <p:cNvSpPr txBox="1">
            <a:spLocks/>
          </p:cNvSpPr>
          <p:nvPr userDrawn="1"/>
        </p:nvSpPr>
        <p:spPr>
          <a:xfrm>
            <a:off x="179512" y="5949280"/>
            <a:ext cx="8784976" cy="720080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sz="2000" dirty="0" smtClean="0">
                <a:solidFill>
                  <a:prstClr val="black"/>
                </a:solidFill>
              </a:rPr>
              <a:t>Képzési, Egészségügyi és Kulturális Intézet</a:t>
            </a:r>
            <a:r>
              <a:rPr lang="hu-HU" sz="2400" dirty="0" smtClean="0">
                <a:solidFill>
                  <a:prstClr val="black"/>
                </a:solidFill>
              </a:rPr>
              <a:t/>
            </a:r>
            <a:br>
              <a:rPr lang="hu-HU" sz="2400" dirty="0" smtClean="0">
                <a:solidFill>
                  <a:prstClr val="black"/>
                </a:solidFill>
              </a:rPr>
            </a:br>
            <a:r>
              <a:rPr lang="hu-HU" sz="2400" dirty="0" smtClean="0">
                <a:solidFill>
                  <a:prstClr val="black"/>
                </a:solidFill>
              </a:rPr>
              <a:t>2013. november 28.</a:t>
            </a:r>
            <a:endParaRPr lang="hu-HU" dirty="0">
              <a:solidFill>
                <a:prstClr val="black"/>
              </a:solidFill>
            </a:endParaRPr>
          </a:p>
        </p:txBody>
      </p:sp>
      <p:pic>
        <p:nvPicPr>
          <p:cNvPr id="9" name="Kép 8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1" name="Dia számának helye 5"/>
          <p:cNvSpPr txBox="1">
            <a:spLocks/>
          </p:cNvSpPr>
          <p:nvPr userDrawn="1"/>
        </p:nvSpPr>
        <p:spPr>
          <a:xfrm>
            <a:off x="8507850" y="6341443"/>
            <a:ext cx="576064" cy="365125"/>
          </a:xfrm>
          <a:prstGeom prst="rect">
            <a:avLst/>
          </a:prstGeom>
        </p:spPr>
        <p:txBody>
          <a:bodyPr/>
          <a:lstStyle>
            <a:defPPr>
              <a:defRPr lang="hu-H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9pPr>
          </a:lstStyle>
          <a:p>
            <a:fld id="{1369A140-56F3-4FE6-9B42-B6FACC1B9EA6}" type="slidenum">
              <a:rPr lang="hu-HU" smtClean="0">
                <a:solidFill>
                  <a:prstClr val="black"/>
                </a:solidFill>
              </a:rPr>
              <a:pPr/>
              <a:t>‹#›</a:t>
            </a:fld>
            <a:endParaRPr lang="hu-H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01782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eg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9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6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23.emf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96"/>
            <a:ext cx="9144000" cy="6845808"/>
          </a:xfrm>
          <a:prstGeom prst="rect">
            <a:avLst/>
          </a:prstGeom>
        </p:spPr>
      </p:pic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3212977"/>
            <a:ext cx="7772400" cy="152170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 fontScale="90000"/>
          </a:bodyPr>
          <a:lstStyle/>
          <a:p>
            <a:r>
              <a:rPr lang="hu-HU" sz="6600" dirty="0" smtClean="0">
                <a:solidFill>
                  <a:schemeClr val="bg1"/>
                </a:solidFill>
              </a:rPr>
              <a:t>EDUCATION IN ACTION</a:t>
            </a:r>
            <a:r>
              <a:rPr lang="hu-HU" dirty="0" smtClean="0"/>
              <a:t> </a:t>
            </a:r>
            <a:endParaRPr lang="hu-HU" i="1" dirty="0">
              <a:solidFill>
                <a:schemeClr val="bg1"/>
              </a:solidFill>
            </a:endParaRP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5157192"/>
            <a:ext cx="6400800" cy="1272204"/>
          </a:xfrm>
        </p:spPr>
        <p:txBody>
          <a:bodyPr>
            <a:normAutofit lnSpcReduction="10000"/>
          </a:bodyPr>
          <a:lstStyle/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hu-HU" sz="2400" dirty="0">
                <a:solidFill>
                  <a:prstClr val="black"/>
                </a:solidFill>
              </a:rPr>
              <a:t>Vilnius, </a:t>
            </a:r>
            <a:r>
              <a:rPr lang="hu-HU" sz="2400" dirty="0" err="1" smtClean="0">
                <a:solidFill>
                  <a:prstClr val="black"/>
                </a:solidFill>
              </a:rPr>
              <a:t>Lithuania</a:t>
            </a:r>
            <a:endParaRPr lang="hu-HU" sz="2400" dirty="0">
              <a:solidFill>
                <a:prstClr val="black"/>
              </a:solidFill>
            </a:endParaRPr>
          </a:p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hu-HU" sz="2400" dirty="0">
                <a:solidFill>
                  <a:prstClr val="black"/>
                </a:solidFill>
              </a:rPr>
              <a:t>2018.</a:t>
            </a:r>
          </a:p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hu-HU" sz="2400" dirty="0">
                <a:solidFill>
                  <a:prstClr val="black"/>
                </a:solidFill>
              </a:rPr>
              <a:t>IACM</a:t>
            </a:r>
          </a:p>
          <a:p>
            <a:endParaRPr lang="hu-HU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96"/>
            <a:ext cx="9144000" cy="6845808"/>
          </a:xfrm>
          <a:prstGeom prst="rect">
            <a:avLst/>
          </a:prstGeom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80576" y="1342362"/>
            <a:ext cx="8229600" cy="1724733"/>
          </a:xfrm>
        </p:spPr>
        <p:txBody>
          <a:bodyPr>
            <a:noAutofit/>
          </a:bodyPr>
          <a:lstStyle/>
          <a:p>
            <a:pPr lvl="0" algn="l">
              <a:lnSpc>
                <a:spcPct val="90000"/>
              </a:lnSpc>
              <a:spcBef>
                <a:spcPts val="1000"/>
              </a:spcBef>
            </a:pPr>
            <a:r>
              <a:rPr lang="hu-HU" sz="1600" dirty="0">
                <a:solidFill>
                  <a:prstClr val="black"/>
                </a:solidFill>
                <a:ea typeface="+mn-ea"/>
                <a:cs typeface="+mn-cs"/>
              </a:rPr>
              <a:t/>
            </a:r>
            <a:br>
              <a:rPr lang="hu-HU" sz="1600" dirty="0">
                <a:solidFill>
                  <a:prstClr val="black"/>
                </a:solidFill>
                <a:ea typeface="+mn-ea"/>
                <a:cs typeface="+mn-cs"/>
              </a:rPr>
            </a:br>
            <a:endParaRPr lang="hu-HU" sz="3600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684424" y="692696"/>
            <a:ext cx="5554856" cy="349464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u-HU" sz="2000" dirty="0" err="1" smtClean="0"/>
              <a:t>Parts</a:t>
            </a:r>
            <a:r>
              <a:rPr lang="hu-HU" sz="2000" dirty="0" smtClean="0"/>
              <a:t> of </a:t>
            </a:r>
            <a:r>
              <a:rPr lang="hu-HU" sz="2000" dirty="0" err="1" smtClean="0"/>
              <a:t>the</a:t>
            </a:r>
            <a:r>
              <a:rPr lang="hu-HU" sz="2000" dirty="0" smtClean="0"/>
              <a:t> program </a:t>
            </a:r>
            <a:r>
              <a:rPr lang="hu-HU" sz="2000" dirty="0" err="1" smtClean="0"/>
              <a:t>are</a:t>
            </a:r>
            <a:r>
              <a:rPr lang="hu-HU" sz="2000" dirty="0" smtClean="0"/>
              <a:t>:</a:t>
            </a:r>
          </a:p>
          <a:p>
            <a:pPr marL="0" indent="0">
              <a:buNone/>
            </a:pPr>
            <a:endParaRPr lang="hu-HU" sz="2000" dirty="0" smtClean="0"/>
          </a:p>
          <a:p>
            <a:pPr marL="0" indent="0">
              <a:buNone/>
            </a:pPr>
            <a:r>
              <a:rPr lang="hu-HU" sz="2000" dirty="0" smtClean="0"/>
              <a:t>-</a:t>
            </a:r>
            <a:r>
              <a:rPr lang="en-GB" sz="2000" dirty="0" smtClean="0">
                <a:solidFill>
                  <a:srgbClr val="FF0000"/>
                </a:solidFill>
              </a:rPr>
              <a:t> </a:t>
            </a:r>
            <a:r>
              <a:rPr lang="en-GB" sz="2000" dirty="0"/>
              <a:t>taxation history</a:t>
            </a:r>
            <a:endParaRPr lang="hu-HU" sz="2000" dirty="0"/>
          </a:p>
          <a:p>
            <a:pPr marL="0" indent="0">
              <a:buNone/>
            </a:pPr>
            <a:r>
              <a:rPr lang="hu-HU" sz="2000" dirty="0" smtClean="0"/>
              <a:t>-</a:t>
            </a:r>
            <a:r>
              <a:rPr lang="en-GB" sz="2000" dirty="0" smtClean="0"/>
              <a:t>basic </a:t>
            </a:r>
            <a:r>
              <a:rPr lang="en-GB" sz="2000" dirty="0"/>
              <a:t>knowledge on taxation </a:t>
            </a:r>
            <a:endParaRPr lang="hu-HU" sz="2000" dirty="0" smtClean="0"/>
          </a:p>
          <a:p>
            <a:pPr marL="0" indent="0">
              <a:buNone/>
            </a:pPr>
            <a:r>
              <a:rPr lang="hu-HU" sz="2000" dirty="0" smtClean="0"/>
              <a:t>- </a:t>
            </a:r>
            <a:r>
              <a:rPr lang="en-GB" sz="2000" dirty="0"/>
              <a:t>practical knowledge-sharing </a:t>
            </a:r>
            <a:endParaRPr lang="hu-HU" sz="2000" dirty="0" smtClean="0"/>
          </a:p>
          <a:p>
            <a:pPr marL="0" indent="0">
              <a:buNone/>
            </a:pPr>
            <a:r>
              <a:rPr lang="hu-HU" sz="2000" dirty="0" smtClean="0"/>
              <a:t>-</a:t>
            </a:r>
            <a:r>
              <a:rPr lang="en-GB" sz="2000" dirty="0" smtClean="0"/>
              <a:t> </a:t>
            </a:r>
            <a:r>
              <a:rPr lang="en-GB" sz="2000" dirty="0"/>
              <a:t>ways of communication with the tax </a:t>
            </a:r>
            <a:r>
              <a:rPr lang="en-GB" sz="2000" dirty="0" smtClean="0"/>
              <a:t>authority</a:t>
            </a:r>
            <a:endParaRPr lang="hu-HU" sz="2000" dirty="0"/>
          </a:p>
          <a:p>
            <a:pPr marL="0" indent="0">
              <a:buNone/>
            </a:pPr>
            <a:r>
              <a:rPr lang="hu-HU" sz="2000" dirty="0" err="1" smtClean="0"/>
              <a:t>-opening</a:t>
            </a:r>
            <a:r>
              <a:rPr lang="hu-HU" sz="2000" dirty="0" smtClean="0"/>
              <a:t> of a </a:t>
            </a:r>
            <a:r>
              <a:rPr lang="hu-HU" sz="2000" dirty="0" err="1" smtClean="0"/>
              <a:t>Client</a:t>
            </a:r>
            <a:r>
              <a:rPr lang="hu-HU" sz="2000" dirty="0" smtClean="0"/>
              <a:t> Gate</a:t>
            </a:r>
          </a:p>
          <a:p>
            <a:pPr marL="0" indent="0">
              <a:buNone/>
            </a:pPr>
            <a:endParaRPr lang="hu-HU" sz="1800" dirty="0" smtClean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3" t="7476"/>
          <a:stretch/>
        </p:blipFill>
        <p:spPr>
          <a:xfrm>
            <a:off x="290671" y="3382281"/>
            <a:ext cx="3044779" cy="21982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590" y="787475"/>
            <a:ext cx="3018860" cy="20125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Kép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26" t="14563"/>
          <a:stretch/>
        </p:blipFill>
        <p:spPr>
          <a:xfrm>
            <a:off x="4283968" y="3491372"/>
            <a:ext cx="4025568" cy="29865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31534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96"/>
            <a:ext cx="9144000" cy="6845808"/>
          </a:xfrm>
          <a:prstGeom prst="rect">
            <a:avLst/>
          </a:prstGeom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259632" y="1544597"/>
            <a:ext cx="8229600" cy="2485958"/>
          </a:xfrm>
        </p:spPr>
        <p:txBody>
          <a:bodyPr>
            <a:noAutofit/>
          </a:bodyPr>
          <a:lstStyle/>
          <a:p>
            <a:pPr algn="l"/>
            <a:r>
              <a:rPr lang="hu-HU" sz="2400" b="1" dirty="0">
                <a:solidFill>
                  <a:prstClr val="black"/>
                </a:solidFill>
                <a:latin typeface="Calibri Light" panose="020F0302020204030204"/>
              </a:rPr>
              <a:t>2016 – 2018</a:t>
            </a:r>
            <a:r>
              <a:rPr lang="hu-HU" sz="2400" b="1" dirty="0" smtClean="0">
                <a:solidFill>
                  <a:prstClr val="black"/>
                </a:solidFill>
                <a:latin typeface="Calibri Light" panose="020F0302020204030204"/>
              </a:rPr>
              <a:t>.</a:t>
            </a:r>
            <a:r>
              <a:rPr lang="hu-HU" sz="1600" b="1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hu-HU" sz="1600" b="1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4000" b="1" dirty="0"/>
              <a:t>Tax awareness – interactive structured group sessions for secondary school </a:t>
            </a:r>
            <a:r>
              <a:rPr lang="en-GB" sz="4000" b="1" dirty="0" smtClean="0"/>
              <a:t>students</a:t>
            </a:r>
            <a:r>
              <a:rPr lang="hu-HU" sz="1600" dirty="0" smtClean="0"/>
              <a:t/>
            </a:r>
            <a:br>
              <a:rPr lang="hu-HU" sz="1600" dirty="0" smtClean="0"/>
            </a:br>
            <a:r>
              <a:rPr lang="hu-HU" sz="1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hu-HU" sz="1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hu-HU" sz="1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hu-HU" sz="1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hu-HU" sz="1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hu-HU" sz="1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hu-HU" sz="1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hu-HU" sz="1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hu-HU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78408" y="4726245"/>
            <a:ext cx="8229600" cy="2125659"/>
          </a:xfrm>
        </p:spPr>
        <p:txBody>
          <a:bodyPr/>
          <a:lstStyle/>
          <a:p>
            <a:r>
              <a:rPr lang="hu-HU" dirty="0" smtClean="0"/>
              <a:t>Szöveg</a:t>
            </a:r>
            <a:endParaRPr lang="hu-HU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30555"/>
            <a:ext cx="9144000" cy="2990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4896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96"/>
            <a:ext cx="9144000" cy="6845808"/>
          </a:xfrm>
          <a:prstGeom prst="rect">
            <a:avLst/>
          </a:prstGeom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1340769"/>
            <a:ext cx="8229600" cy="1152128"/>
          </a:xfrm>
        </p:spPr>
        <p:txBody>
          <a:bodyPr>
            <a:noAutofit/>
          </a:bodyPr>
          <a:lstStyle/>
          <a:p>
            <a:pPr lvl="0" algn="l">
              <a:spcBef>
                <a:spcPts val="1000"/>
              </a:spcBef>
            </a:pPr>
            <a:r>
              <a:rPr lang="hu-HU" sz="2000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	</a:t>
            </a:r>
            <a:r>
              <a:rPr lang="hu-HU" sz="1800" dirty="0"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hu-HU" sz="18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hu-HU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hu-HU" sz="200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hu-HU" sz="2000" dirty="0"/>
              <a:t>U</a:t>
            </a:r>
            <a:r>
              <a:rPr lang="en-GB" sz="2000" dirty="0" smtClean="0"/>
              <a:t>sing </a:t>
            </a:r>
            <a:r>
              <a:rPr lang="en-GB" sz="2000" dirty="0"/>
              <a:t>methods based on playing </a:t>
            </a:r>
            <a:r>
              <a:rPr lang="hu-HU" sz="2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hu-HU" sz="2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hu-HU" sz="200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-</a:t>
            </a:r>
            <a:r>
              <a:rPr lang="en-GB" sz="2000" dirty="0" smtClean="0">
                <a:solidFill>
                  <a:srgbClr val="FF0000"/>
                </a:solidFill>
              </a:rPr>
              <a:t> </a:t>
            </a:r>
            <a:r>
              <a:rPr lang="hu-HU" sz="2000" dirty="0" smtClean="0"/>
              <a:t>T</a:t>
            </a:r>
            <a:r>
              <a:rPr lang="en-GB" sz="2000" dirty="0" err="1" smtClean="0"/>
              <a:t>aking</a:t>
            </a:r>
            <a:r>
              <a:rPr lang="en-GB" sz="2000" dirty="0" smtClean="0"/>
              <a:t> </a:t>
            </a:r>
            <a:r>
              <a:rPr lang="en-GB" sz="2000" dirty="0"/>
              <a:t>into account the specific characteristics of the age group</a:t>
            </a:r>
            <a:r>
              <a:rPr lang="hu-HU" sz="2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hu-HU" sz="2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hu-HU" sz="200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-</a:t>
            </a:r>
            <a:r>
              <a:rPr lang="en-GB" sz="2000" dirty="0" smtClean="0">
                <a:solidFill>
                  <a:srgbClr val="FF0000"/>
                </a:solidFill>
              </a:rPr>
              <a:t> </a:t>
            </a:r>
            <a:r>
              <a:rPr lang="hu-HU" sz="2000" dirty="0" smtClean="0"/>
              <a:t>I</a:t>
            </a:r>
            <a:r>
              <a:rPr lang="en-GB" sz="2000" dirty="0" err="1" smtClean="0"/>
              <a:t>nteractive</a:t>
            </a:r>
            <a:r>
              <a:rPr lang="en-GB" sz="2000" dirty="0" smtClean="0"/>
              <a:t> </a:t>
            </a:r>
            <a:r>
              <a:rPr lang="hu-HU" sz="2000" dirty="0" smtClean="0"/>
              <a:t>pedagogy</a:t>
            </a:r>
            <a:br>
              <a:rPr lang="hu-HU" sz="2000" dirty="0" smtClean="0"/>
            </a:br>
            <a:r>
              <a:rPr lang="hu-HU" sz="2000" dirty="0" smtClean="0"/>
              <a:t>	</a:t>
            </a:r>
            <a:r>
              <a:rPr lang="en-US" sz="2000" dirty="0" smtClean="0"/>
              <a:t>- </a:t>
            </a:r>
            <a:r>
              <a:rPr lang="en-US" sz="2000" dirty="0"/>
              <a:t>Equitable taxation</a:t>
            </a:r>
            <a:br>
              <a:rPr lang="en-US" sz="2000" dirty="0"/>
            </a:br>
            <a:r>
              <a:rPr lang="en-US" sz="2000" dirty="0"/>
              <a:t>	- Several important terms of taxation and the history of taxation</a:t>
            </a:r>
            <a:br>
              <a:rPr lang="en-US" sz="2000" dirty="0"/>
            </a:br>
            <a:r>
              <a:rPr lang="en-US" sz="2000" dirty="0"/>
              <a:t>	- Types of taxes in Hungary exist</a:t>
            </a:r>
            <a:br>
              <a:rPr lang="en-US" sz="2000" dirty="0"/>
            </a:br>
            <a:r>
              <a:rPr lang="en-US" sz="2000" dirty="0"/>
              <a:t>	- Legislate the tax laws and implement them - interactive sessions</a:t>
            </a:r>
            <a:r>
              <a:rPr lang="hu-HU" sz="1800" dirty="0">
                <a:solidFill>
                  <a:prstClr val="black"/>
                </a:solidFill>
                <a:ea typeface="+mn-ea"/>
                <a:cs typeface="+mn-cs"/>
              </a:rPr>
              <a:t/>
            </a:r>
            <a:br>
              <a:rPr lang="hu-HU" sz="1800" dirty="0">
                <a:solidFill>
                  <a:prstClr val="black"/>
                </a:solidFill>
                <a:ea typeface="+mn-ea"/>
                <a:cs typeface="+mn-cs"/>
              </a:rPr>
            </a:br>
            <a:endParaRPr lang="hu-HU" sz="2800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 flipV="1">
            <a:off x="457200" y="4581128"/>
            <a:ext cx="8229600" cy="792088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hu-H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17"/>
          <a:stretch/>
        </p:blipFill>
        <p:spPr>
          <a:xfrm>
            <a:off x="0" y="3717032"/>
            <a:ext cx="9144000" cy="3618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906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96"/>
            <a:ext cx="9144000" cy="6845808"/>
          </a:xfrm>
          <a:prstGeom prst="rect">
            <a:avLst/>
          </a:prstGeom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1052736"/>
            <a:ext cx="8229600" cy="864096"/>
          </a:xfrm>
        </p:spPr>
        <p:txBody>
          <a:bodyPr>
            <a:noAutofit/>
          </a:bodyPr>
          <a:lstStyle/>
          <a:p>
            <a:pPr lvl="0" algn="l">
              <a:lnSpc>
                <a:spcPct val="90000"/>
              </a:lnSpc>
              <a:spcBef>
                <a:spcPts val="1000"/>
              </a:spcBef>
            </a:pPr>
            <a:r>
              <a:rPr lang="en-GB" sz="2000" dirty="0"/>
              <a:t>The colleagues of the NTCA try to provide a comprehensive overview of taxation and the tax authority using tools of the experiential and cooperative education.</a:t>
            </a:r>
            <a:r>
              <a:rPr lang="hu-HU" sz="1600" dirty="0">
                <a:solidFill>
                  <a:prstClr val="black"/>
                </a:solidFill>
                <a:ea typeface="+mn-ea"/>
                <a:cs typeface="+mn-cs"/>
              </a:rPr>
              <a:t/>
            </a:r>
            <a:br>
              <a:rPr lang="hu-HU" sz="1600" dirty="0">
                <a:solidFill>
                  <a:prstClr val="black"/>
                </a:solidFill>
                <a:ea typeface="+mn-ea"/>
                <a:cs typeface="+mn-cs"/>
              </a:rPr>
            </a:br>
            <a:endParaRPr lang="hu-HU" sz="2800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57200" y="1916833"/>
            <a:ext cx="8229600" cy="1944216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hu-HU" sz="2000" dirty="0" smtClean="0"/>
              <a:t>	- O</a:t>
            </a:r>
            <a:r>
              <a:rPr lang="en-GB" sz="2000" dirty="0" err="1" smtClean="0"/>
              <a:t>rganisational</a:t>
            </a:r>
            <a:r>
              <a:rPr lang="en-GB" sz="2000" dirty="0" smtClean="0"/>
              <a:t> </a:t>
            </a:r>
            <a:r>
              <a:rPr lang="en-GB" sz="2000" dirty="0"/>
              <a:t>structure </a:t>
            </a:r>
            <a:endParaRPr lang="hu-HU" sz="2000" dirty="0"/>
          </a:p>
          <a:p>
            <a:pPr marL="0" indent="0" algn="just">
              <a:buNone/>
            </a:pPr>
            <a:r>
              <a:rPr lang="hu-HU" sz="2000" dirty="0" smtClean="0"/>
              <a:t>	- G</a:t>
            </a:r>
            <a:r>
              <a:rPr lang="en-GB" sz="2000" dirty="0" err="1" smtClean="0"/>
              <a:t>eographical</a:t>
            </a:r>
            <a:r>
              <a:rPr lang="en-GB" sz="2000" dirty="0" smtClean="0"/>
              <a:t> </a:t>
            </a:r>
            <a:r>
              <a:rPr lang="en-GB" sz="2000" dirty="0"/>
              <a:t>location</a:t>
            </a:r>
            <a:endParaRPr lang="hu-HU" sz="2000" dirty="0"/>
          </a:p>
          <a:p>
            <a:pPr marL="0" indent="0" algn="just">
              <a:buNone/>
            </a:pPr>
            <a:r>
              <a:rPr lang="hu-HU" sz="2000" dirty="0" smtClean="0"/>
              <a:t> 	- P</a:t>
            </a:r>
            <a:r>
              <a:rPr lang="en-GB" sz="2000" dirty="0" err="1" smtClean="0"/>
              <a:t>rofessional</a:t>
            </a:r>
            <a:r>
              <a:rPr lang="en-GB" sz="2000" dirty="0" smtClean="0"/>
              <a:t> </a:t>
            </a:r>
            <a:r>
              <a:rPr lang="en-GB" sz="2000" dirty="0"/>
              <a:t>division of the administration </a:t>
            </a:r>
            <a:endParaRPr lang="hu-HU" sz="2000" dirty="0" smtClean="0"/>
          </a:p>
          <a:p>
            <a:pPr marL="0" indent="0" algn="just">
              <a:buNone/>
            </a:pPr>
            <a:r>
              <a:rPr lang="hu-HU" sz="2000" dirty="0" smtClean="0"/>
              <a:t> 	- </a:t>
            </a:r>
            <a:r>
              <a:rPr lang="en-GB" sz="2000" dirty="0" smtClean="0"/>
              <a:t>Client </a:t>
            </a:r>
            <a:r>
              <a:rPr lang="en-GB" sz="2000" dirty="0"/>
              <a:t>Gate and its advantages</a:t>
            </a:r>
          </a:p>
          <a:p>
            <a:pPr algn="just">
              <a:buFontTx/>
              <a:buChar char="-"/>
            </a:pPr>
            <a:endParaRPr lang="hu-HU" sz="2000" dirty="0"/>
          </a:p>
          <a:p>
            <a:pPr marL="0" indent="0" algn="just">
              <a:buNone/>
            </a:pPr>
            <a:endParaRPr lang="hu-HU" sz="2000" dirty="0" smtClean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00861"/>
            <a:ext cx="9144000" cy="2657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1771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0" y="4869160"/>
            <a:ext cx="9144000" cy="720080"/>
          </a:xfrm>
        </p:spPr>
        <p:txBody>
          <a:bodyPr>
            <a:noAutofit/>
          </a:bodyPr>
          <a:lstStyle/>
          <a:p>
            <a:r>
              <a:rPr lang="en-GB" sz="4000" b="1" dirty="0" smtClean="0"/>
              <a:t>Night of Museums</a:t>
            </a:r>
            <a:r>
              <a:rPr lang="hu-HU" sz="4000" b="1" dirty="0" smtClean="0"/>
              <a:t/>
            </a:r>
            <a:br>
              <a:rPr lang="hu-HU" sz="4000" b="1" dirty="0" smtClean="0"/>
            </a:br>
            <a:r>
              <a:rPr lang="hu-HU" sz="4000" b="1" dirty="0" smtClean="0"/>
              <a:t>2018</a:t>
            </a:r>
            <a:endParaRPr lang="hu-HU" sz="4000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75908" y="4727027"/>
            <a:ext cx="8229600" cy="1512169"/>
          </a:xfrm>
        </p:spPr>
        <p:txBody>
          <a:bodyPr>
            <a:normAutofit/>
          </a:bodyPr>
          <a:lstStyle/>
          <a:p>
            <a:pPr marL="0" lvl="0" indent="0">
              <a:lnSpc>
                <a:spcPct val="90000"/>
              </a:lnSpc>
              <a:spcBef>
                <a:spcPts val="1000"/>
              </a:spcBef>
              <a:buNone/>
            </a:pPr>
            <a:endParaRPr lang="hu-HU" sz="1600" dirty="0">
              <a:solidFill>
                <a:prstClr val="black"/>
              </a:solidFill>
            </a:endParaRP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8784" y="583743"/>
            <a:ext cx="5463847" cy="3816424"/>
          </a:xfrm>
          <a:prstGeom prst="rect">
            <a:avLst/>
          </a:prstGeom>
        </p:spPr>
      </p:pic>
      <p:sp>
        <p:nvSpPr>
          <p:cNvPr id="6" name="Szövegdoboz 5"/>
          <p:cNvSpPr txBox="1"/>
          <p:nvPr/>
        </p:nvSpPr>
        <p:spPr>
          <a:xfrm>
            <a:off x="364860" y="5981219"/>
            <a:ext cx="8229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spcBef>
                <a:spcPct val="20000"/>
              </a:spcBef>
            </a:pPr>
            <a:r>
              <a:rPr lang="hu-HU" sz="2000" dirty="0"/>
              <a:t>E</a:t>
            </a:r>
            <a:r>
              <a:rPr lang="en-GB" sz="2000" dirty="0" err="1" smtClean="0"/>
              <a:t>ntertaining</a:t>
            </a:r>
            <a:r>
              <a:rPr lang="en-GB" sz="2000" dirty="0" smtClean="0"/>
              <a:t> </a:t>
            </a:r>
            <a:r>
              <a:rPr lang="en-GB" sz="2000" dirty="0"/>
              <a:t>and educational program</a:t>
            </a:r>
            <a:endParaRPr lang="hu-HU" sz="2000" dirty="0"/>
          </a:p>
        </p:txBody>
      </p:sp>
    </p:spTree>
    <p:extLst>
      <p:ext uri="{BB962C8B-B14F-4D97-AF65-F5344CB8AC3E}">
        <p14:creationId xmlns:p14="http://schemas.microsoft.com/office/powerpoint/2010/main" val="996602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96"/>
            <a:ext cx="9144000" cy="6845808"/>
          </a:xfrm>
          <a:prstGeom prst="rect">
            <a:avLst/>
          </a:prstGeom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67544" y="908720"/>
            <a:ext cx="3600400" cy="792088"/>
          </a:xfrm>
        </p:spPr>
        <p:txBody>
          <a:bodyPr>
            <a:normAutofit/>
          </a:bodyPr>
          <a:lstStyle/>
          <a:p>
            <a:endParaRPr lang="hu-HU" sz="2800" i="1" dirty="0">
              <a:solidFill>
                <a:srgbClr val="FF0000"/>
              </a:solidFill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752528" y="1124744"/>
            <a:ext cx="4391472" cy="489654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u-HU" sz="2000" dirty="0" smtClean="0">
                <a:solidFill>
                  <a:schemeClr val="accent6">
                    <a:lumMod val="75000"/>
                  </a:schemeClr>
                </a:solidFill>
              </a:rPr>
              <a:t>FAKE ACADEMY</a:t>
            </a:r>
            <a:r>
              <a:rPr lang="hu-HU" sz="2000" dirty="0" smtClean="0"/>
              <a:t>: </a:t>
            </a:r>
            <a:r>
              <a:rPr lang="hu-HU" sz="2000" dirty="0" err="1" smtClean="0"/>
              <a:t>exciting</a:t>
            </a:r>
            <a:r>
              <a:rPr lang="hu-HU" sz="2000" dirty="0" smtClean="0"/>
              <a:t> </a:t>
            </a:r>
            <a:r>
              <a:rPr lang="hu-HU" sz="2000" dirty="0" err="1" smtClean="0"/>
              <a:t>customs</a:t>
            </a:r>
            <a:r>
              <a:rPr lang="hu-HU" sz="2000" dirty="0" smtClean="0"/>
              <a:t> </a:t>
            </a:r>
            <a:r>
              <a:rPr lang="hu-HU" sz="2000" dirty="0" err="1" smtClean="0"/>
              <a:t>patrol</a:t>
            </a:r>
            <a:r>
              <a:rPr lang="hu-HU" sz="2000" dirty="0" smtClean="0"/>
              <a:t> </a:t>
            </a:r>
            <a:r>
              <a:rPr lang="hu-HU" sz="2000" dirty="0" err="1" smtClean="0"/>
              <a:t>training</a:t>
            </a:r>
            <a:r>
              <a:rPr lang="hu-HU" sz="2000" dirty="0" smtClean="0"/>
              <a:t> </a:t>
            </a:r>
            <a:r>
              <a:rPr lang="hu-HU" sz="2000" dirty="0" err="1" smtClean="0"/>
              <a:t>for</a:t>
            </a:r>
            <a:r>
              <a:rPr lang="hu-HU" sz="2000" dirty="0" smtClean="0"/>
              <a:t> </a:t>
            </a:r>
            <a:r>
              <a:rPr lang="hu-HU" sz="2000" dirty="0" err="1" smtClean="0"/>
              <a:t>children</a:t>
            </a:r>
            <a:endParaRPr lang="hu-HU" sz="2000" dirty="0" smtClean="0"/>
          </a:p>
          <a:p>
            <a:pPr marL="0" indent="0">
              <a:buNone/>
            </a:pPr>
            <a:r>
              <a:rPr lang="hu-HU" sz="2000" dirty="0" smtClean="0">
                <a:solidFill>
                  <a:schemeClr val="accent6">
                    <a:lumMod val="75000"/>
                  </a:schemeClr>
                </a:solidFill>
              </a:rPr>
              <a:t>AIRSOFT SHOOTING</a:t>
            </a:r>
          </a:p>
          <a:p>
            <a:pPr marL="0" indent="0">
              <a:buNone/>
            </a:pPr>
            <a:r>
              <a:rPr lang="hu-HU" sz="2000" dirty="0" smtClean="0">
                <a:solidFill>
                  <a:schemeClr val="accent6">
                    <a:lumMod val="75000"/>
                  </a:schemeClr>
                </a:solidFill>
              </a:rPr>
              <a:t>TREASURE HUNTING </a:t>
            </a:r>
            <a:r>
              <a:rPr lang="hu-HU" sz="2000" dirty="0" smtClean="0"/>
              <a:t>game </a:t>
            </a:r>
            <a:r>
              <a:rPr lang="hu-HU" sz="2000" dirty="0" err="1" smtClean="0"/>
              <a:t>in</a:t>
            </a:r>
            <a:r>
              <a:rPr lang="hu-HU" sz="2000" dirty="0" smtClean="0"/>
              <a:t> </a:t>
            </a:r>
            <a:r>
              <a:rPr lang="hu-HU" sz="2000" dirty="0" err="1" smtClean="0"/>
              <a:t>the</a:t>
            </a:r>
            <a:r>
              <a:rPr lang="hu-HU" sz="2000" dirty="0" smtClean="0"/>
              <a:t> </a:t>
            </a:r>
            <a:r>
              <a:rPr lang="hu-HU" sz="2000" dirty="0" err="1" smtClean="0"/>
              <a:t>museum</a:t>
            </a:r>
            <a:endParaRPr lang="hu-HU" sz="2000" dirty="0" smtClean="0"/>
          </a:p>
          <a:p>
            <a:pPr marL="0" indent="0">
              <a:buNone/>
            </a:pPr>
            <a:r>
              <a:rPr lang="hu-HU" sz="2000" dirty="0" err="1" smtClean="0"/>
              <a:t>Don’t</a:t>
            </a:r>
            <a:r>
              <a:rPr lang="hu-HU" sz="2000" dirty="0" smtClean="0"/>
              <a:t> be </a:t>
            </a:r>
            <a:r>
              <a:rPr lang="hu-HU" sz="2000" dirty="0" err="1" smtClean="0"/>
              <a:t>light</a:t>
            </a:r>
            <a:r>
              <a:rPr lang="hu-HU" sz="2000" dirty="0" smtClean="0"/>
              <a:t>: </a:t>
            </a:r>
            <a:r>
              <a:rPr lang="hu-HU" sz="2000" dirty="0" smtClean="0">
                <a:solidFill>
                  <a:schemeClr val="accent6">
                    <a:lumMod val="75000"/>
                  </a:schemeClr>
                </a:solidFill>
              </a:rPr>
              <a:t>STOP FAKE PILLS!</a:t>
            </a:r>
          </a:p>
          <a:p>
            <a:pPr marL="0" indent="0">
              <a:buNone/>
            </a:pPr>
            <a:r>
              <a:rPr lang="hu-HU" sz="2000" dirty="0" smtClean="0">
                <a:solidFill>
                  <a:schemeClr val="accent6">
                    <a:lumMod val="75000"/>
                  </a:schemeClr>
                </a:solidFill>
              </a:rPr>
              <a:t>SCARRY GOODS </a:t>
            </a:r>
            <a:r>
              <a:rPr lang="hu-HU" sz="2000" dirty="0" err="1" smtClean="0"/>
              <a:t>in</a:t>
            </a:r>
            <a:r>
              <a:rPr lang="hu-HU" sz="2000" dirty="0" smtClean="0"/>
              <a:t> </a:t>
            </a:r>
            <a:r>
              <a:rPr lang="hu-HU" sz="2000" dirty="0" err="1" smtClean="0"/>
              <a:t>the</a:t>
            </a:r>
            <a:r>
              <a:rPr lang="hu-HU" sz="2000" dirty="0" smtClean="0"/>
              <a:t> </a:t>
            </a:r>
            <a:r>
              <a:rPr lang="hu-HU" sz="2000" dirty="0" err="1" smtClean="0"/>
              <a:t>chamber</a:t>
            </a:r>
            <a:r>
              <a:rPr lang="hu-HU" sz="2000" dirty="0" smtClean="0"/>
              <a:t> of </a:t>
            </a:r>
            <a:r>
              <a:rPr lang="hu-HU" sz="2000" dirty="0" err="1" smtClean="0"/>
              <a:t>secrets</a:t>
            </a:r>
            <a:r>
              <a:rPr lang="hu-HU" sz="2000" dirty="0" smtClean="0"/>
              <a:t> </a:t>
            </a:r>
          </a:p>
          <a:p>
            <a:pPr marL="0" indent="0">
              <a:buNone/>
            </a:pPr>
            <a:r>
              <a:rPr lang="hu-HU" sz="2000" dirty="0">
                <a:solidFill>
                  <a:schemeClr val="accent6">
                    <a:lumMod val="75000"/>
                  </a:schemeClr>
                </a:solidFill>
              </a:rPr>
              <a:t>REAL</a:t>
            </a:r>
            <a:r>
              <a:rPr lang="hu-HU" sz="2000" dirty="0"/>
              <a:t> </a:t>
            </a:r>
            <a:r>
              <a:rPr lang="hu-HU" sz="2000" dirty="0" err="1"/>
              <a:t>or</a:t>
            </a:r>
            <a:r>
              <a:rPr lang="hu-HU" sz="2000" dirty="0"/>
              <a:t> </a:t>
            </a:r>
            <a:r>
              <a:rPr lang="hu-HU" sz="2000" dirty="0">
                <a:solidFill>
                  <a:schemeClr val="accent6">
                    <a:lumMod val="75000"/>
                  </a:schemeClr>
                </a:solidFill>
              </a:rPr>
              <a:t>FAKE</a:t>
            </a:r>
            <a:r>
              <a:rPr lang="hu-HU" sz="2000" dirty="0"/>
              <a:t> </a:t>
            </a:r>
            <a:r>
              <a:rPr lang="hu-HU" sz="2000" dirty="0" err="1" smtClean="0"/>
              <a:t>goods</a:t>
            </a:r>
            <a:r>
              <a:rPr lang="hu-HU" sz="2000" dirty="0" smtClean="0"/>
              <a:t>?</a:t>
            </a:r>
          </a:p>
          <a:p>
            <a:pPr marL="0" indent="0">
              <a:buNone/>
            </a:pPr>
            <a:r>
              <a:rPr lang="hu-HU" sz="2000" dirty="0" err="1" smtClean="0"/>
              <a:t>How</a:t>
            </a:r>
            <a:r>
              <a:rPr lang="hu-HU" sz="2000" dirty="0" smtClean="0"/>
              <a:t> </a:t>
            </a:r>
            <a:r>
              <a:rPr lang="hu-HU" sz="2000" dirty="0" err="1" smtClean="0"/>
              <a:t>do</a:t>
            </a:r>
            <a:r>
              <a:rPr lang="hu-HU" sz="2000" dirty="0" smtClean="0"/>
              <a:t> </a:t>
            </a:r>
            <a:r>
              <a:rPr lang="hu-HU" sz="2000" dirty="0" err="1" smtClean="0"/>
              <a:t>the</a:t>
            </a:r>
            <a:r>
              <a:rPr lang="hu-HU" sz="2000" dirty="0" smtClean="0"/>
              <a:t> </a:t>
            </a:r>
            <a:r>
              <a:rPr lang="hu-HU" sz="2000" dirty="0" smtClean="0">
                <a:solidFill>
                  <a:schemeClr val="accent6">
                    <a:lumMod val="75000"/>
                  </a:schemeClr>
                </a:solidFill>
              </a:rPr>
              <a:t>TRADEMARKS</a:t>
            </a:r>
            <a:r>
              <a:rPr lang="hu-HU" sz="2000" dirty="0" smtClean="0"/>
              <a:t> </a:t>
            </a:r>
            <a:r>
              <a:rPr lang="hu-HU" sz="2000" dirty="0" err="1" smtClean="0"/>
              <a:t>protect</a:t>
            </a:r>
            <a:r>
              <a:rPr lang="hu-HU" sz="2000" dirty="0" smtClean="0"/>
              <a:t> </a:t>
            </a:r>
            <a:r>
              <a:rPr lang="hu-HU" sz="2000" dirty="0" err="1" smtClean="0"/>
              <a:t>us</a:t>
            </a:r>
            <a:r>
              <a:rPr lang="hu-HU" sz="2000" dirty="0" smtClean="0"/>
              <a:t>?</a:t>
            </a:r>
            <a:endParaRPr lang="hu-HU" sz="2000" dirty="0"/>
          </a:p>
          <a:p>
            <a:pPr marL="0" indent="0">
              <a:buNone/>
            </a:pPr>
            <a:r>
              <a:rPr lang="hu-HU" sz="2000" dirty="0" smtClean="0">
                <a:solidFill>
                  <a:schemeClr val="accent6">
                    <a:lumMod val="75000"/>
                  </a:schemeClr>
                </a:solidFill>
              </a:rPr>
              <a:t>TAXEDU – </a:t>
            </a:r>
            <a:r>
              <a:rPr lang="hu-HU" sz="2000" dirty="0" err="1" smtClean="0"/>
              <a:t>TaxBuilds</a:t>
            </a:r>
            <a:r>
              <a:rPr lang="hu-HU" sz="2000" dirty="0" smtClean="0"/>
              <a:t> </a:t>
            </a:r>
            <a:r>
              <a:rPr lang="hu-HU" sz="2000" dirty="0" err="1" smtClean="0"/>
              <a:t>our</a:t>
            </a:r>
            <a:r>
              <a:rPr lang="hu-HU" sz="2000" dirty="0" smtClean="0"/>
              <a:t> </a:t>
            </a:r>
            <a:r>
              <a:rPr lang="hu-HU" sz="2000" dirty="0" err="1" smtClean="0"/>
              <a:t>future</a:t>
            </a:r>
            <a:r>
              <a:rPr lang="hu-HU" sz="2000" dirty="0" smtClean="0"/>
              <a:t>!</a:t>
            </a:r>
          </a:p>
          <a:p>
            <a:pPr marL="0" indent="0">
              <a:buNone/>
            </a:pPr>
            <a:r>
              <a:rPr lang="hu-HU" sz="2000" dirty="0" smtClean="0">
                <a:solidFill>
                  <a:schemeClr val="accent6">
                    <a:lumMod val="75000"/>
                  </a:schemeClr>
                </a:solidFill>
              </a:rPr>
              <a:t>CUSTOMER SERVICE</a:t>
            </a:r>
          </a:p>
          <a:p>
            <a:pPr marL="0" indent="0">
              <a:buNone/>
            </a:pPr>
            <a:r>
              <a:rPr lang="hu-HU" sz="2000" dirty="0" smtClean="0">
                <a:solidFill>
                  <a:schemeClr val="accent6">
                    <a:lumMod val="75000"/>
                  </a:schemeClr>
                </a:solidFill>
              </a:rPr>
              <a:t>PLAY THE GAME </a:t>
            </a:r>
            <a:r>
              <a:rPr lang="hu-HU" sz="2000" dirty="0" err="1" smtClean="0"/>
              <a:t>with</a:t>
            </a:r>
            <a:r>
              <a:rPr lang="hu-HU" sz="2000" dirty="0" smtClean="0"/>
              <a:t> NTCA</a:t>
            </a:r>
          </a:p>
          <a:p>
            <a:endParaRPr lang="hu-HU" sz="1800" dirty="0" smtClean="0"/>
          </a:p>
          <a:p>
            <a:endParaRPr lang="hu-HU" sz="1800" dirty="0"/>
          </a:p>
          <a:p>
            <a:pPr marL="0" indent="0">
              <a:buNone/>
            </a:pPr>
            <a:endParaRPr lang="hu-HU" sz="1800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39913"/>
            <a:ext cx="4506516" cy="6378174"/>
          </a:xfrm>
          <a:prstGeom prst="rect">
            <a:avLst/>
          </a:prstGeom>
        </p:spPr>
      </p:pic>
      <p:sp>
        <p:nvSpPr>
          <p:cNvPr id="8" name="Szövegdoboz 7"/>
          <p:cNvSpPr txBox="1"/>
          <p:nvPr/>
        </p:nvSpPr>
        <p:spPr>
          <a:xfrm>
            <a:off x="4752528" y="5805264"/>
            <a:ext cx="406794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smtClean="0"/>
              <a:t>Exciting</a:t>
            </a:r>
            <a:r>
              <a:rPr lang="en-GB" sz="2000" b="1" dirty="0"/>
              <a:t>, fascinating tasks for all age </a:t>
            </a:r>
            <a:r>
              <a:rPr lang="en-GB" sz="2000" b="1" dirty="0" smtClean="0"/>
              <a:t>group</a:t>
            </a:r>
            <a:r>
              <a:rPr lang="hu-HU" sz="2000" b="1" dirty="0" smtClean="0"/>
              <a:t>s!</a:t>
            </a:r>
            <a:r>
              <a:rPr lang="en-GB" sz="2000" dirty="0"/>
              <a:t/>
            </a:r>
            <a:br>
              <a:rPr lang="en-GB" sz="2000" dirty="0"/>
            </a:br>
            <a:r>
              <a:rPr lang="en-GB" sz="2000" dirty="0"/>
              <a:t> </a:t>
            </a:r>
            <a:endParaRPr lang="hu-HU" sz="2000" dirty="0"/>
          </a:p>
          <a:p>
            <a:pPr lvl="0"/>
            <a:endParaRPr lang="hu-HU" sz="20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0746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96"/>
            <a:ext cx="9144000" cy="6845808"/>
          </a:xfrm>
          <a:prstGeom prst="rect">
            <a:avLst/>
          </a:prstGeom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357430"/>
            <a:ext cx="8229600" cy="654032"/>
          </a:xfrm>
        </p:spPr>
        <p:txBody>
          <a:bodyPr>
            <a:normAutofit fontScale="90000"/>
          </a:bodyPr>
          <a:lstStyle/>
          <a:p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21523" y="3739945"/>
            <a:ext cx="3026341" cy="784882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hu-HU" dirty="0"/>
          </a:p>
        </p:txBody>
      </p:sp>
      <p:pic>
        <p:nvPicPr>
          <p:cNvPr id="6" name="Tartalom hely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858" y="231756"/>
            <a:ext cx="4080797" cy="27205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63862" y="1772440"/>
            <a:ext cx="4123119" cy="27523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Szövegdoboz 3"/>
          <p:cNvSpPr txBox="1"/>
          <p:nvPr/>
        </p:nvSpPr>
        <p:spPr>
          <a:xfrm>
            <a:off x="340273" y="5860526"/>
            <a:ext cx="84634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 smtClean="0"/>
              <a:t>Temporary exhibition</a:t>
            </a:r>
            <a:r>
              <a:rPr lang="hu-HU" sz="2000" dirty="0" smtClean="0"/>
              <a:t> </a:t>
            </a:r>
            <a:r>
              <a:rPr lang="en-GB" sz="2000" dirty="0"/>
              <a:t>in the </a:t>
            </a:r>
            <a:r>
              <a:rPr lang="en-GB" sz="2000" dirty="0" smtClean="0"/>
              <a:t>museum</a:t>
            </a:r>
            <a:r>
              <a:rPr lang="hu-HU" sz="2000" dirty="0" smtClean="0"/>
              <a:t>,</a:t>
            </a:r>
            <a:r>
              <a:rPr lang="en-GB" sz="2000" dirty="0" smtClean="0"/>
              <a:t> </a:t>
            </a:r>
            <a:r>
              <a:rPr lang="en-GB" sz="2000" dirty="0"/>
              <a:t>presenting counterfeit </a:t>
            </a:r>
            <a:r>
              <a:rPr lang="en-GB" sz="2000" dirty="0" smtClean="0"/>
              <a:t>goods</a:t>
            </a:r>
            <a:endParaRPr lang="hu-HU" sz="2000" dirty="0"/>
          </a:p>
        </p:txBody>
      </p:sp>
      <p:pic>
        <p:nvPicPr>
          <p:cNvPr id="8" name="Tartalom helye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70" b="2572"/>
          <a:stretch/>
        </p:blipFill>
        <p:spPr>
          <a:xfrm>
            <a:off x="224792" y="3314445"/>
            <a:ext cx="4082051" cy="22670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30026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96"/>
            <a:ext cx="9144000" cy="6845808"/>
          </a:xfrm>
          <a:prstGeom prst="rect">
            <a:avLst/>
          </a:prstGeom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5880720" y="2710718"/>
            <a:ext cx="3034680" cy="654032"/>
          </a:xfrm>
        </p:spPr>
        <p:txBody>
          <a:bodyPr>
            <a:normAutofit fontScale="90000"/>
          </a:bodyPr>
          <a:lstStyle/>
          <a:p>
            <a:r>
              <a:rPr lang="hu-HU" b="1" dirty="0" smtClean="0"/>
              <a:t>TAXEDU</a:t>
            </a:r>
            <a:endParaRPr lang="hu-HU" b="1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43568" y="3573599"/>
            <a:ext cx="8308324" cy="3068960"/>
          </a:xfrm>
        </p:spPr>
        <p:txBody>
          <a:bodyPr>
            <a:normAutofit/>
          </a:bodyPr>
          <a:lstStyle/>
          <a:p>
            <a:pPr marL="0" marR="0" indent="0" algn="just">
              <a:spcBef>
                <a:spcPts val="0"/>
              </a:spcBef>
              <a:buNone/>
            </a:pPr>
            <a:r>
              <a:rPr lang="en-US" sz="2000" b="1" dirty="0"/>
              <a:t>The name of this portal – TAXEDU – is derived from the words </a:t>
            </a:r>
            <a:endParaRPr lang="hu-HU" sz="2000" b="1" dirty="0" smtClean="0"/>
          </a:p>
          <a:p>
            <a:pPr marL="0" marR="0" indent="0" algn="just">
              <a:spcBef>
                <a:spcPts val="0"/>
              </a:spcBef>
              <a:buNone/>
            </a:pPr>
            <a:r>
              <a:rPr lang="en-US" sz="2000" b="1" dirty="0" smtClean="0"/>
              <a:t>‘</a:t>
            </a:r>
            <a:r>
              <a:rPr lang="en-US" sz="2000" b="1" dirty="0"/>
              <a:t>Tax’ and ‘Education’.</a:t>
            </a:r>
          </a:p>
          <a:p>
            <a:pPr marL="0" marR="0" indent="0" algn="just">
              <a:spcBef>
                <a:spcPts val="0"/>
              </a:spcBef>
              <a:buNone/>
            </a:pPr>
            <a:r>
              <a:rPr lang="en-US" sz="2000" b="1" dirty="0"/>
              <a:t>TAXEDU is a European Union pilot project. Its aim is to educate young European citizens about tax and how it affects their lives</a:t>
            </a:r>
            <a:r>
              <a:rPr lang="en-US" sz="2000" b="1" dirty="0" smtClean="0"/>
              <a:t>.</a:t>
            </a:r>
            <a:endParaRPr lang="hu-HU" sz="2000" b="1" dirty="0" smtClean="0"/>
          </a:p>
          <a:p>
            <a:pPr marL="0" marR="0" indent="0" algn="just">
              <a:spcBef>
                <a:spcPts val="0"/>
              </a:spcBef>
              <a:buNone/>
            </a:pPr>
            <a:endParaRPr lang="en-US" sz="2000" dirty="0"/>
          </a:p>
          <a:p>
            <a:pPr marL="0" marR="0" indent="0" algn="just">
              <a:spcBef>
                <a:spcPts val="0"/>
              </a:spcBef>
              <a:buNone/>
            </a:pPr>
            <a:r>
              <a:rPr lang="en-US" sz="2000" dirty="0"/>
              <a:t>The portal targets three age groups with tailored information:</a:t>
            </a:r>
          </a:p>
          <a:p>
            <a:pPr marL="0" indent="0" algn="just">
              <a:buNone/>
            </a:pPr>
            <a:r>
              <a:rPr lang="hu-HU" sz="2000" dirty="0" smtClean="0"/>
              <a:t>		- </a:t>
            </a:r>
            <a:r>
              <a:rPr lang="en-US" sz="2000" dirty="0" smtClean="0"/>
              <a:t>Children</a:t>
            </a:r>
            <a:endParaRPr lang="hu-HU" sz="2000" dirty="0" smtClean="0"/>
          </a:p>
          <a:p>
            <a:pPr marL="0" indent="0" algn="just">
              <a:buNone/>
            </a:pPr>
            <a:r>
              <a:rPr lang="hu-HU" sz="2000" dirty="0" smtClean="0"/>
              <a:t>		- </a:t>
            </a:r>
            <a:r>
              <a:rPr lang="en-US" sz="2000" dirty="0" smtClean="0"/>
              <a:t>Teenagers</a:t>
            </a:r>
            <a:endParaRPr lang="hu-HU" sz="2000" dirty="0" smtClean="0"/>
          </a:p>
          <a:p>
            <a:pPr marL="0" indent="0" algn="just">
              <a:buNone/>
            </a:pPr>
            <a:r>
              <a:rPr lang="hu-HU" sz="2000" dirty="0" smtClean="0"/>
              <a:t>		- </a:t>
            </a:r>
            <a:r>
              <a:rPr lang="en-US" sz="2000" dirty="0" smtClean="0"/>
              <a:t>Young adults</a:t>
            </a:r>
            <a:endParaRPr lang="hu-HU" sz="2000" dirty="0"/>
          </a:p>
        </p:txBody>
      </p:sp>
      <p:pic>
        <p:nvPicPr>
          <p:cNvPr id="6" name="Tartalom hely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048" y="-820"/>
            <a:ext cx="5047984" cy="33653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64475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96"/>
            <a:ext cx="9144000" cy="6845808"/>
          </a:xfrm>
          <a:prstGeom prst="rect">
            <a:avLst/>
          </a:prstGeom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357430"/>
            <a:ext cx="8229600" cy="654032"/>
          </a:xfrm>
        </p:spPr>
        <p:txBody>
          <a:bodyPr>
            <a:normAutofit fontScale="90000"/>
          </a:bodyPr>
          <a:lstStyle/>
          <a:p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847530" y="3661509"/>
            <a:ext cx="3777605" cy="847612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hu-HU" dirty="0"/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88640"/>
            <a:ext cx="4596011" cy="30640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Szövegdoboz 3"/>
          <p:cNvSpPr txBox="1"/>
          <p:nvPr/>
        </p:nvSpPr>
        <p:spPr>
          <a:xfrm>
            <a:off x="0" y="5703719"/>
            <a:ext cx="9144000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 smtClean="0"/>
              <a:t>Exciting </a:t>
            </a:r>
            <a:r>
              <a:rPr lang="en-GB" sz="2000" dirty="0"/>
              <a:t>customs patrol training for children and adults alike </a:t>
            </a:r>
            <a:endParaRPr lang="hu-HU" sz="2000" dirty="0" smtClean="0"/>
          </a:p>
          <a:p>
            <a:pPr algn="ctr"/>
            <a:r>
              <a:rPr lang="en-GB" sz="2000" dirty="0" smtClean="0"/>
              <a:t>in </a:t>
            </a:r>
            <a:r>
              <a:rPr lang="en-GB" sz="2000" dirty="0"/>
              <a:t>the courtyard of the </a:t>
            </a:r>
            <a:r>
              <a:rPr lang="en-GB" sz="2000" dirty="0" smtClean="0"/>
              <a:t>museum</a:t>
            </a:r>
            <a:endParaRPr lang="hu-HU" sz="2000" dirty="0"/>
          </a:p>
          <a:p>
            <a:pPr algn="ctr"/>
            <a:endParaRPr lang="hu-HU" dirty="0">
              <a:solidFill>
                <a:srgbClr val="FF0000"/>
              </a:solidFill>
            </a:endParaRPr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696" y="2457230"/>
            <a:ext cx="4624784" cy="30831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21163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96"/>
            <a:ext cx="9144000" cy="6845808"/>
          </a:xfrm>
          <a:prstGeom prst="rect">
            <a:avLst/>
          </a:prstGeom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0" y="5877272"/>
            <a:ext cx="9144000" cy="576064"/>
          </a:xfrm>
        </p:spPr>
        <p:txBody>
          <a:bodyPr>
            <a:normAutofit/>
          </a:bodyPr>
          <a:lstStyle/>
          <a:p>
            <a:r>
              <a:rPr lang="en-GB" sz="2000" dirty="0" smtClean="0"/>
              <a:t>Airsoft </a:t>
            </a:r>
            <a:r>
              <a:rPr lang="en-GB" sz="2000" dirty="0"/>
              <a:t>shooting in the garden of the museum</a:t>
            </a:r>
            <a:endParaRPr lang="hu-HU" sz="2000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907704" y="3143248"/>
            <a:ext cx="5040560" cy="2125659"/>
          </a:xfrm>
        </p:spPr>
        <p:txBody>
          <a:bodyPr/>
          <a:lstStyle/>
          <a:p>
            <a:r>
              <a:rPr lang="hu-HU" dirty="0" smtClean="0"/>
              <a:t>Szöveg</a:t>
            </a:r>
            <a:endParaRPr lang="hu-HU" dirty="0"/>
          </a:p>
        </p:txBody>
      </p:sp>
      <p:pic>
        <p:nvPicPr>
          <p:cNvPr id="6" name="Tartalom hely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979" y="1124744"/>
            <a:ext cx="6648041" cy="44320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58588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184"/>
            <a:ext cx="9144000" cy="6845808"/>
          </a:xfrm>
          <a:prstGeom prst="rect">
            <a:avLst/>
          </a:prstGeom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40848" y="1253938"/>
            <a:ext cx="8431912" cy="576064"/>
          </a:xfrm>
        </p:spPr>
        <p:txBody>
          <a:bodyPr>
            <a:noAutofit/>
          </a:bodyPr>
          <a:lstStyle/>
          <a:p>
            <a:pPr algn="l"/>
            <a:r>
              <a:rPr lang="hu-HU" sz="4000" b="1" dirty="0" smtClean="0">
                <a:solidFill>
                  <a:prstClr val="black"/>
                </a:solidFill>
              </a:rPr>
              <a:t>2011. The </a:t>
            </a:r>
            <a:r>
              <a:rPr lang="hu-HU" sz="4000" b="1" dirty="0" err="1">
                <a:solidFill>
                  <a:prstClr val="black"/>
                </a:solidFill>
              </a:rPr>
              <a:t>beginning</a:t>
            </a:r>
            <a:r>
              <a:rPr lang="hu-HU" sz="4000" b="1" dirty="0">
                <a:solidFill>
                  <a:prstClr val="black"/>
                </a:solidFill>
              </a:rPr>
              <a:t> </a:t>
            </a:r>
            <a:r>
              <a:rPr lang="hu-HU" sz="4000" b="1" dirty="0" smtClean="0">
                <a:solidFill>
                  <a:prstClr val="black"/>
                </a:solidFill>
              </a:rPr>
              <a:t>of </a:t>
            </a:r>
            <a:r>
              <a:rPr lang="hu-HU" sz="4000" b="1" dirty="0" err="1" smtClean="0">
                <a:solidFill>
                  <a:prstClr val="black"/>
                </a:solidFill>
              </a:rPr>
              <a:t>the</a:t>
            </a:r>
            <a:r>
              <a:rPr lang="hu-HU" sz="4000" b="1" dirty="0" smtClean="0">
                <a:solidFill>
                  <a:prstClr val="black"/>
                </a:solidFill>
              </a:rPr>
              <a:t> </a:t>
            </a:r>
            <a:r>
              <a:rPr lang="hu-HU" sz="4000" b="1" dirty="0" err="1" smtClean="0">
                <a:solidFill>
                  <a:prstClr val="black"/>
                </a:solidFill>
              </a:rPr>
              <a:t>integration</a:t>
            </a:r>
            <a:endParaRPr lang="hu-HU" sz="5400" b="1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43160" y="936335"/>
            <a:ext cx="8229600" cy="603014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endParaRPr lang="hu-H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070" y="3075166"/>
            <a:ext cx="3133633" cy="1419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 descr="C:\Users\dvorszky.aniko\Desktop\adós képek\újkor\vp-log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2909" y="2680008"/>
            <a:ext cx="1255251" cy="1870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 descr="C:\Users\dvorszky.aniko\Desktop\adós képek\újkor\navlogo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7703" y="4867386"/>
            <a:ext cx="3259213" cy="1519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885040">
            <a:off x="6754320" y="5111348"/>
            <a:ext cx="1438606" cy="4382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34247">
            <a:off x="1733525" y="5018448"/>
            <a:ext cx="1486812" cy="4382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Szövegdoboz 9"/>
          <p:cNvSpPr txBox="1"/>
          <p:nvPr/>
        </p:nvSpPr>
        <p:spPr>
          <a:xfrm>
            <a:off x="3634278" y="3767392"/>
            <a:ext cx="308182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The National Tax and Customs Administration </a:t>
            </a:r>
            <a:r>
              <a:rPr lang="hu-HU" sz="2000" dirty="0" smtClean="0"/>
              <a:t> (NTCA)</a:t>
            </a:r>
            <a:endParaRPr lang="hu-HU" sz="2000" dirty="0"/>
          </a:p>
        </p:txBody>
      </p:sp>
      <p:sp>
        <p:nvSpPr>
          <p:cNvPr id="12" name="Szövegdoboz 11"/>
          <p:cNvSpPr txBox="1"/>
          <p:nvPr/>
        </p:nvSpPr>
        <p:spPr>
          <a:xfrm>
            <a:off x="179162" y="2324495"/>
            <a:ext cx="28083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Tax and Financial Control Administration </a:t>
            </a:r>
            <a:endParaRPr lang="hu-HU" sz="2000" dirty="0"/>
          </a:p>
        </p:txBody>
      </p:sp>
      <p:sp>
        <p:nvSpPr>
          <p:cNvPr id="13" name="Szövegdoboz 12"/>
          <p:cNvSpPr txBox="1"/>
          <p:nvPr/>
        </p:nvSpPr>
        <p:spPr>
          <a:xfrm>
            <a:off x="5580112" y="2104737"/>
            <a:ext cx="31683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2000" dirty="0" err="1"/>
              <a:t>Customs</a:t>
            </a:r>
            <a:r>
              <a:rPr lang="hu-HU" sz="2000" dirty="0"/>
              <a:t> and </a:t>
            </a:r>
            <a:r>
              <a:rPr lang="hu-HU" sz="2000" dirty="0" err="1"/>
              <a:t>Finance</a:t>
            </a:r>
            <a:r>
              <a:rPr lang="hu-HU" sz="2000" dirty="0"/>
              <a:t> </a:t>
            </a:r>
            <a:r>
              <a:rPr lang="hu-HU" sz="2000" dirty="0" err="1" smtClean="0"/>
              <a:t>Guard</a:t>
            </a:r>
            <a:endParaRPr lang="hu-HU" sz="2000" dirty="0"/>
          </a:p>
        </p:txBody>
      </p:sp>
    </p:spTree>
    <p:extLst>
      <p:ext uri="{BB962C8B-B14F-4D97-AF65-F5344CB8AC3E}">
        <p14:creationId xmlns:p14="http://schemas.microsoft.com/office/powerpoint/2010/main" val="3074275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96"/>
            <a:ext cx="9144000" cy="6845808"/>
          </a:xfrm>
          <a:prstGeom prst="rect">
            <a:avLst/>
          </a:prstGeom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357430"/>
            <a:ext cx="4042792" cy="654032"/>
          </a:xfrm>
        </p:spPr>
        <p:txBody>
          <a:bodyPr>
            <a:normAutofit fontScale="90000"/>
          </a:bodyPr>
          <a:lstStyle/>
          <a:p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2051720" y="1124745"/>
            <a:ext cx="1800200" cy="1008111"/>
          </a:xfrm>
        </p:spPr>
        <p:txBody>
          <a:bodyPr/>
          <a:lstStyle/>
          <a:p>
            <a:pPr marL="0" lvl="0" indent="0">
              <a:lnSpc>
                <a:spcPct val="90000"/>
              </a:lnSpc>
              <a:spcBef>
                <a:spcPts val="1000"/>
              </a:spcBef>
              <a:buNone/>
            </a:pPr>
            <a:endParaRPr lang="hu-HU" sz="2000" dirty="0">
              <a:solidFill>
                <a:prstClr val="black"/>
              </a:solidFill>
            </a:endParaRPr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87259"/>
            <a:ext cx="4267200" cy="2844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Szövegdoboz 6"/>
          <p:cNvSpPr txBox="1"/>
          <p:nvPr/>
        </p:nvSpPr>
        <p:spPr>
          <a:xfrm>
            <a:off x="5134000" y="1908620"/>
            <a:ext cx="3600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2000" dirty="0" smtClean="0"/>
              <a:t>Marching </a:t>
            </a:r>
            <a:r>
              <a:rPr lang="en-GB" sz="2000" dirty="0"/>
              <a:t>of the Finance Guards’ Wind Band attracting the audience. Pleasant concert at summer </a:t>
            </a:r>
            <a:r>
              <a:rPr lang="en-GB" sz="2000" dirty="0" smtClean="0"/>
              <a:t>night</a:t>
            </a:r>
            <a:r>
              <a:rPr lang="hu-HU" sz="2000" dirty="0" smtClean="0"/>
              <a:t>.</a:t>
            </a:r>
            <a:endParaRPr lang="hu-HU" sz="2000" dirty="0"/>
          </a:p>
        </p:txBody>
      </p:sp>
      <p:pic>
        <p:nvPicPr>
          <p:cNvPr id="8" name="Kép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3472879"/>
            <a:ext cx="3761490" cy="25484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Kép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6749" y="3478559"/>
            <a:ext cx="4307232" cy="28714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89722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96"/>
            <a:ext cx="9144000" cy="6845808"/>
          </a:xfrm>
          <a:prstGeom prst="rect">
            <a:avLst/>
          </a:prstGeom>
        </p:spPr>
      </p:pic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785794"/>
            <a:ext cx="7772400" cy="1857388"/>
          </a:xfrm>
          <a:noFill/>
          <a:effectLst>
            <a:glow rad="63500">
              <a:schemeClr val="bg1"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hu-HU" i="1" dirty="0" err="1" smtClean="0">
                <a:solidFill>
                  <a:schemeClr val="bg1"/>
                </a:solidFill>
              </a:rPr>
              <a:t>Thank</a:t>
            </a:r>
            <a:r>
              <a:rPr lang="hu-HU" i="1" dirty="0" smtClean="0">
                <a:solidFill>
                  <a:schemeClr val="bg1"/>
                </a:solidFill>
              </a:rPr>
              <a:t> </a:t>
            </a:r>
            <a:r>
              <a:rPr lang="hu-HU" i="1" dirty="0" err="1" smtClean="0">
                <a:solidFill>
                  <a:schemeClr val="bg1"/>
                </a:solidFill>
              </a:rPr>
              <a:t>you</a:t>
            </a:r>
            <a:r>
              <a:rPr lang="hu-HU" i="1" dirty="0" smtClean="0">
                <a:solidFill>
                  <a:schemeClr val="bg1"/>
                </a:solidFill>
              </a:rPr>
              <a:t> </a:t>
            </a:r>
            <a:r>
              <a:rPr lang="hu-HU" i="1" dirty="0" err="1" smtClean="0">
                <a:solidFill>
                  <a:schemeClr val="bg1"/>
                </a:solidFill>
              </a:rPr>
              <a:t>for</a:t>
            </a:r>
            <a:r>
              <a:rPr lang="hu-HU" i="1" dirty="0" smtClean="0">
                <a:solidFill>
                  <a:schemeClr val="bg1"/>
                </a:solidFill>
              </a:rPr>
              <a:t> </a:t>
            </a:r>
            <a:r>
              <a:rPr lang="hu-HU" i="1" dirty="0" err="1" smtClean="0">
                <a:solidFill>
                  <a:schemeClr val="bg1"/>
                </a:solidFill>
              </a:rPr>
              <a:t>your</a:t>
            </a:r>
            <a:r>
              <a:rPr lang="hu-HU" i="1" dirty="0" smtClean="0">
                <a:solidFill>
                  <a:schemeClr val="bg1"/>
                </a:solidFill>
              </a:rPr>
              <a:t> </a:t>
            </a:r>
            <a:r>
              <a:rPr lang="hu-HU" i="1" dirty="0" err="1" smtClean="0">
                <a:solidFill>
                  <a:schemeClr val="bg1"/>
                </a:solidFill>
              </a:rPr>
              <a:t>attention</a:t>
            </a:r>
            <a:r>
              <a:rPr lang="hu-HU" i="1" dirty="0" smtClean="0">
                <a:solidFill>
                  <a:schemeClr val="bg1"/>
                </a:solidFill>
              </a:rPr>
              <a:t>!</a:t>
            </a:r>
            <a:endParaRPr lang="hu-HU" i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539552" y="0"/>
            <a:ext cx="8229600" cy="1167806"/>
          </a:xfrm>
        </p:spPr>
        <p:txBody>
          <a:bodyPr/>
          <a:lstStyle/>
          <a:p>
            <a:r>
              <a:rPr lang="hu-HU" sz="4000" b="1" dirty="0" smtClean="0">
                <a:latin typeface="+mn-lt"/>
              </a:rPr>
              <a:t>The </a:t>
            </a:r>
            <a:r>
              <a:rPr lang="hu-HU" sz="4000" b="1" dirty="0" err="1" smtClean="0">
                <a:latin typeface="+mn-lt"/>
              </a:rPr>
              <a:t>History</a:t>
            </a:r>
            <a:r>
              <a:rPr lang="hu-HU" sz="4000" b="1" dirty="0" smtClean="0">
                <a:latin typeface="+mn-lt"/>
              </a:rPr>
              <a:t> of </a:t>
            </a:r>
            <a:r>
              <a:rPr lang="hu-HU" sz="4000" b="1" dirty="0" err="1" smtClean="0">
                <a:latin typeface="+mn-lt"/>
              </a:rPr>
              <a:t>Tax</a:t>
            </a:r>
            <a:r>
              <a:rPr lang="hu-HU" sz="4000" b="1" dirty="0" smtClean="0">
                <a:latin typeface="+mn-lt"/>
              </a:rPr>
              <a:t> &amp; </a:t>
            </a:r>
            <a:r>
              <a:rPr lang="en-GB" sz="4000" b="1" dirty="0" smtClean="0">
                <a:latin typeface="+mn-lt"/>
              </a:rPr>
              <a:t>Customs Training</a:t>
            </a:r>
            <a:endParaRPr lang="en-GB" sz="4000" b="1" dirty="0">
              <a:latin typeface="+mn-lt"/>
            </a:endParaRPr>
          </a:p>
        </p:txBody>
      </p:sp>
      <p:sp>
        <p:nvSpPr>
          <p:cNvPr id="5" name="Ellipszis 4"/>
          <p:cNvSpPr/>
          <p:nvPr/>
        </p:nvSpPr>
        <p:spPr>
          <a:xfrm>
            <a:off x="323528" y="980728"/>
            <a:ext cx="3744416" cy="1800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mtClean="0">
                <a:solidFill>
                  <a:prstClr val="white"/>
                </a:solidFill>
              </a:rPr>
              <a:t>Customs and Finance Guard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mtClean="0">
                <a:solidFill>
                  <a:prstClr val="white"/>
                </a:solidFill>
              </a:rPr>
              <a:t>Customs School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mtClean="0">
                <a:solidFill>
                  <a:prstClr val="white"/>
                </a:solidFill>
              </a:rPr>
              <a:t>(Since 1909/1929)</a:t>
            </a:r>
            <a:endParaRPr lang="en-GB">
              <a:solidFill>
                <a:prstClr val="white"/>
              </a:solidFill>
            </a:endParaRPr>
          </a:p>
        </p:txBody>
      </p:sp>
      <p:sp>
        <p:nvSpPr>
          <p:cNvPr id="6" name="Ellipszis 5"/>
          <p:cNvSpPr/>
          <p:nvPr/>
        </p:nvSpPr>
        <p:spPr>
          <a:xfrm>
            <a:off x="467544" y="3093055"/>
            <a:ext cx="3600400" cy="1296144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dirty="0" smtClean="0">
                <a:solidFill>
                  <a:prstClr val="white"/>
                </a:solidFill>
              </a:rPr>
              <a:t>Tax and </a:t>
            </a:r>
            <a:r>
              <a:rPr lang="hu-HU" dirty="0" smtClean="0">
                <a:solidFill>
                  <a:prstClr val="white"/>
                </a:solidFill>
              </a:rPr>
              <a:t>Financial </a:t>
            </a:r>
            <a:r>
              <a:rPr lang="en-GB" dirty="0" smtClean="0">
                <a:solidFill>
                  <a:prstClr val="white"/>
                </a:solidFill>
              </a:rPr>
              <a:t>Control Administration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dirty="0" smtClean="0">
                <a:solidFill>
                  <a:prstClr val="white"/>
                </a:solidFill>
              </a:rPr>
              <a:t>Tax Training Centre</a:t>
            </a:r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7" name="Ellipszis 6"/>
          <p:cNvSpPr/>
          <p:nvPr/>
        </p:nvSpPr>
        <p:spPr>
          <a:xfrm>
            <a:off x="5062722" y="1359735"/>
            <a:ext cx="3744416" cy="180020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dirty="0" smtClean="0">
                <a:solidFill>
                  <a:prstClr val="white"/>
                </a:solidFill>
              </a:rPr>
              <a:t>National Tax and Customs Administration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dirty="0" smtClean="0">
                <a:solidFill>
                  <a:prstClr val="white"/>
                </a:solidFill>
              </a:rPr>
              <a:t>Institute for Training, Healthcare and Culture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dirty="0" smtClean="0">
                <a:solidFill>
                  <a:prstClr val="white"/>
                </a:solidFill>
              </a:rPr>
              <a:t>(Since 2011)</a:t>
            </a:r>
            <a:endParaRPr lang="en-GB" dirty="0">
              <a:solidFill>
                <a:prstClr val="white"/>
              </a:solidFill>
            </a:endParaRPr>
          </a:p>
        </p:txBody>
      </p:sp>
      <p:cxnSp>
        <p:nvCxnSpPr>
          <p:cNvPr id="9" name="Egyenes összekötő nyíllal 8"/>
          <p:cNvCxnSpPr>
            <a:stCxn id="5" idx="6"/>
            <a:endCxn id="7" idx="2"/>
          </p:cNvCxnSpPr>
          <p:nvPr/>
        </p:nvCxnSpPr>
        <p:spPr>
          <a:xfrm>
            <a:off x="4067944" y="1880828"/>
            <a:ext cx="994778" cy="379007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Egyenes összekötő nyíllal 12"/>
          <p:cNvCxnSpPr>
            <a:stCxn id="6" idx="6"/>
            <a:endCxn id="7" idx="2"/>
          </p:cNvCxnSpPr>
          <p:nvPr/>
        </p:nvCxnSpPr>
        <p:spPr>
          <a:xfrm flipV="1">
            <a:off x="4067944" y="2259835"/>
            <a:ext cx="994778" cy="1481292"/>
          </a:xfrm>
          <a:prstGeom prst="straightConnector1">
            <a:avLst/>
          </a:prstGeom>
          <a:ln w="57150">
            <a:solidFill>
              <a:schemeClr val="accent3">
                <a:lumMod val="60000"/>
                <a:lumOff val="4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Ellipszis 13"/>
          <p:cNvSpPr/>
          <p:nvPr/>
        </p:nvSpPr>
        <p:spPr>
          <a:xfrm>
            <a:off x="179512" y="4581128"/>
            <a:ext cx="3492388" cy="1008112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mtClean="0">
                <a:solidFill>
                  <a:prstClr val="white"/>
                </a:solidFill>
              </a:rPr>
              <a:t>Police College/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mtClean="0">
                <a:solidFill>
                  <a:prstClr val="white"/>
                </a:solidFill>
              </a:rPr>
              <a:t>Customs and Finance Guard Department</a:t>
            </a:r>
            <a:endParaRPr lang="en-GB">
              <a:solidFill>
                <a:prstClr val="white"/>
              </a:solidFill>
            </a:endParaRPr>
          </a:p>
        </p:txBody>
      </p:sp>
      <p:sp>
        <p:nvSpPr>
          <p:cNvPr id="15" name="Ellipszis 14"/>
          <p:cNvSpPr/>
          <p:nvPr/>
        </p:nvSpPr>
        <p:spPr>
          <a:xfrm>
            <a:off x="4644008" y="3573016"/>
            <a:ext cx="4271142" cy="1512168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dirty="0" smtClean="0">
                <a:solidFill>
                  <a:prstClr val="white"/>
                </a:solidFill>
              </a:rPr>
              <a:t>National University of Public Services/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dirty="0" smtClean="0">
                <a:solidFill>
                  <a:prstClr val="white"/>
                </a:solidFill>
              </a:rPr>
              <a:t>Customs and Finance Guard Department</a:t>
            </a:r>
            <a:r>
              <a:rPr lang="hu-HU" dirty="0" smtClean="0">
                <a:solidFill>
                  <a:prstClr val="white"/>
                </a:solidFill>
              </a:rPr>
              <a:t> (</a:t>
            </a:r>
            <a:r>
              <a:rPr lang="hu-HU" dirty="0" err="1" smtClean="0">
                <a:solidFill>
                  <a:prstClr val="white"/>
                </a:solidFill>
              </a:rPr>
              <a:t>Since</a:t>
            </a:r>
            <a:r>
              <a:rPr lang="hu-HU" dirty="0" smtClean="0">
                <a:solidFill>
                  <a:prstClr val="white"/>
                </a:solidFill>
              </a:rPr>
              <a:t> 2011)</a:t>
            </a:r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16" name="Ellipszis 15"/>
          <p:cNvSpPr/>
          <p:nvPr/>
        </p:nvSpPr>
        <p:spPr>
          <a:xfrm>
            <a:off x="752953" y="5755260"/>
            <a:ext cx="2952328" cy="1008112"/>
          </a:xfrm>
          <a:prstGeom prst="ellipse">
            <a:avLst/>
          </a:prstGeom>
          <a:solidFill>
            <a:schemeClr val="tx2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mtClean="0">
                <a:solidFill>
                  <a:prstClr val="white"/>
                </a:solidFill>
              </a:rPr>
              <a:t>WCO Regional Training Centre</a:t>
            </a:r>
            <a:endParaRPr lang="en-GB">
              <a:solidFill>
                <a:prstClr val="white"/>
              </a:solidFill>
            </a:endParaRPr>
          </a:p>
        </p:txBody>
      </p:sp>
      <p:sp>
        <p:nvSpPr>
          <p:cNvPr id="17" name="Ellipszis 16"/>
          <p:cNvSpPr/>
          <p:nvPr/>
        </p:nvSpPr>
        <p:spPr>
          <a:xfrm>
            <a:off x="5008716" y="5588277"/>
            <a:ext cx="3852428" cy="1124744"/>
          </a:xfrm>
          <a:prstGeom prst="ellipse">
            <a:avLst/>
          </a:prstGeom>
          <a:solidFill>
            <a:schemeClr val="tx2">
              <a:lumMod val="75000"/>
              <a:lumOff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dirty="0" err="1" smtClean="0">
                <a:solidFill>
                  <a:prstClr val="white"/>
                </a:solidFill>
              </a:rPr>
              <a:t>Mihály</a:t>
            </a:r>
            <a:r>
              <a:rPr lang="en-GB" dirty="0" smtClean="0">
                <a:solidFill>
                  <a:prstClr val="white"/>
                </a:solidFill>
              </a:rPr>
              <a:t> Arnold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dirty="0" smtClean="0">
                <a:solidFill>
                  <a:prstClr val="white"/>
                </a:solidFill>
              </a:rPr>
              <a:t>WCO Regional Training Centre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dirty="0" smtClean="0">
                <a:solidFill>
                  <a:prstClr val="white"/>
                </a:solidFill>
              </a:rPr>
              <a:t>(Since 2017)</a:t>
            </a:r>
            <a:endParaRPr lang="en-GB" dirty="0">
              <a:solidFill>
                <a:prstClr val="white"/>
              </a:solidFill>
            </a:endParaRPr>
          </a:p>
        </p:txBody>
      </p:sp>
      <p:cxnSp>
        <p:nvCxnSpPr>
          <p:cNvPr id="4" name="Egyenes összekötő nyíllal 3"/>
          <p:cNvCxnSpPr>
            <a:stCxn id="14" idx="6"/>
            <a:endCxn id="15" idx="2"/>
          </p:cNvCxnSpPr>
          <p:nvPr/>
        </p:nvCxnSpPr>
        <p:spPr>
          <a:xfrm flipV="1">
            <a:off x="3671900" y="4329100"/>
            <a:ext cx="972108" cy="756084"/>
          </a:xfrm>
          <a:prstGeom prst="straightConnector1">
            <a:avLst/>
          </a:prstGeom>
          <a:ln w="57150">
            <a:solidFill>
              <a:schemeClr val="accent6">
                <a:lumMod val="60000"/>
                <a:lumOff val="4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Egyenes összekötő nyíllal 9"/>
          <p:cNvCxnSpPr>
            <a:stCxn id="16" idx="6"/>
            <a:endCxn id="17" idx="2"/>
          </p:cNvCxnSpPr>
          <p:nvPr/>
        </p:nvCxnSpPr>
        <p:spPr>
          <a:xfrm flipV="1">
            <a:off x="3705281" y="6150649"/>
            <a:ext cx="1303435" cy="108667"/>
          </a:xfrm>
          <a:prstGeom prst="straightConnector1">
            <a:avLst/>
          </a:prstGeom>
          <a:ln w="57150">
            <a:solidFill>
              <a:schemeClr val="tx2">
                <a:lumMod val="50000"/>
                <a:lumOff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80737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96"/>
            <a:ext cx="9144000" cy="6845808"/>
          </a:xfrm>
          <a:prstGeom prst="rect">
            <a:avLst/>
          </a:prstGeom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908720"/>
            <a:ext cx="8229600" cy="1656184"/>
          </a:xfrm>
        </p:spPr>
        <p:txBody>
          <a:bodyPr>
            <a:normAutofit/>
          </a:bodyPr>
          <a:lstStyle/>
          <a:p>
            <a:pPr lvl="0" algn="l">
              <a:lnSpc>
                <a:spcPct val="90000"/>
              </a:lnSpc>
              <a:spcBef>
                <a:spcPts val="1000"/>
              </a:spcBef>
            </a:pPr>
            <a:r>
              <a:rPr lang="hu-HU" sz="2800" dirty="0">
                <a:solidFill>
                  <a:prstClr val="black"/>
                </a:solidFill>
                <a:ea typeface="+mn-ea"/>
                <a:cs typeface="+mn-cs"/>
              </a:rPr>
              <a:t/>
            </a:r>
            <a:br>
              <a:rPr lang="hu-HU" sz="2800" dirty="0">
                <a:solidFill>
                  <a:prstClr val="black"/>
                </a:solidFill>
                <a:ea typeface="+mn-ea"/>
                <a:cs typeface="+mn-cs"/>
              </a:rPr>
            </a:b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49704" y="836713"/>
            <a:ext cx="8229600" cy="323401"/>
          </a:xfrm>
        </p:spPr>
        <p:txBody>
          <a:bodyPr>
            <a:normAutofit fontScale="47500" lnSpcReduction="20000"/>
          </a:bodyPr>
          <a:lstStyle/>
          <a:p>
            <a:pPr marL="0" indent="0">
              <a:lnSpc>
                <a:spcPct val="120000"/>
              </a:lnSpc>
              <a:buNone/>
            </a:pPr>
            <a:endParaRPr lang="hu-HU" dirty="0" smtClean="0"/>
          </a:p>
          <a:p>
            <a:pPr marL="0" indent="0">
              <a:lnSpc>
                <a:spcPct val="120000"/>
              </a:lnSpc>
              <a:buNone/>
            </a:pPr>
            <a:endParaRPr lang="hu-HU" dirty="0"/>
          </a:p>
        </p:txBody>
      </p:sp>
      <p:sp>
        <p:nvSpPr>
          <p:cNvPr id="7" name="Szövegdoboz 6"/>
          <p:cNvSpPr txBox="1"/>
          <p:nvPr/>
        </p:nvSpPr>
        <p:spPr>
          <a:xfrm>
            <a:off x="521712" y="849401"/>
            <a:ext cx="83707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FF0000"/>
                </a:solidFill>
              </a:rPr>
              <a:t> </a:t>
            </a:r>
            <a:endParaRPr lang="hu-HU" sz="2000" dirty="0">
              <a:solidFill>
                <a:srgbClr val="FF0000"/>
              </a:solidFill>
            </a:endParaRPr>
          </a:p>
        </p:txBody>
      </p:sp>
      <p:pic>
        <p:nvPicPr>
          <p:cNvPr id="8" name="Kép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629" y="3653146"/>
            <a:ext cx="3384376" cy="22568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Kép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2452" y="3653146"/>
            <a:ext cx="3009101" cy="22568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Szövegdoboz 3"/>
          <p:cNvSpPr txBox="1"/>
          <p:nvPr/>
        </p:nvSpPr>
        <p:spPr>
          <a:xfrm>
            <a:off x="683568" y="389982"/>
            <a:ext cx="7776864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000" b="1" dirty="0" smtClean="0"/>
              <a:t>NTCA </a:t>
            </a:r>
          </a:p>
          <a:p>
            <a:r>
              <a:rPr lang="hu-HU" sz="4000" b="1" dirty="0" err="1" smtClean="0"/>
              <a:t>Institiute</a:t>
            </a:r>
            <a:r>
              <a:rPr lang="hu-HU" sz="4000" b="1" dirty="0" smtClean="0"/>
              <a:t> </a:t>
            </a:r>
            <a:r>
              <a:rPr lang="hu-HU" sz="4000" b="1" dirty="0" err="1" smtClean="0"/>
              <a:t>for</a:t>
            </a:r>
            <a:r>
              <a:rPr lang="hu-HU" sz="4000" b="1" dirty="0" smtClean="0"/>
              <a:t> </a:t>
            </a:r>
            <a:r>
              <a:rPr lang="hu-HU" sz="4000" b="1" dirty="0" err="1" smtClean="0"/>
              <a:t>Training</a:t>
            </a:r>
            <a:r>
              <a:rPr lang="hu-HU" sz="4000" b="1" smtClean="0"/>
              <a:t>, Healthcare</a:t>
            </a:r>
            <a:r>
              <a:rPr lang="hu-HU" sz="4000" b="1" dirty="0" smtClean="0"/>
              <a:t> </a:t>
            </a:r>
            <a:r>
              <a:rPr lang="hu-HU" sz="4000" b="1" dirty="0" smtClean="0"/>
              <a:t>and </a:t>
            </a:r>
            <a:r>
              <a:rPr lang="hu-HU" sz="4000" b="1" dirty="0" err="1" smtClean="0"/>
              <a:t>Culture</a:t>
            </a:r>
            <a:r>
              <a:rPr lang="hu-HU" sz="4000" b="1" dirty="0" smtClean="0"/>
              <a:t> </a:t>
            </a:r>
          </a:p>
          <a:p>
            <a:endParaRPr lang="hu-HU" dirty="0"/>
          </a:p>
          <a:p>
            <a:r>
              <a:rPr lang="en-GB" sz="2000" dirty="0">
                <a:cs typeface="Times New Roman" panose="02020603050405020304" pitchFamily="18" charset="0"/>
              </a:rPr>
              <a:t>In the framework of its training activities the Institute </a:t>
            </a:r>
            <a:r>
              <a:rPr lang="en-GB" sz="2000" dirty="0" smtClean="0">
                <a:cs typeface="Times New Roman" panose="02020603050405020304" pitchFamily="18" charset="0"/>
              </a:rPr>
              <a:t>performs</a:t>
            </a:r>
            <a:r>
              <a:rPr lang="hu-HU" sz="2000" dirty="0" smtClean="0">
                <a:cs typeface="Times New Roman" panose="02020603050405020304" pitchFamily="18" charset="0"/>
              </a:rPr>
              <a:t> </a:t>
            </a:r>
            <a:r>
              <a:rPr lang="hu-HU" sz="2000" dirty="0" err="1" smtClean="0">
                <a:cs typeface="Times New Roman" panose="02020603050405020304" pitchFamily="18" charset="0"/>
              </a:rPr>
              <a:t>for</a:t>
            </a:r>
            <a:r>
              <a:rPr lang="en-GB" sz="2000" dirty="0" smtClean="0">
                <a:cs typeface="Times New Roman" panose="02020603050405020304" pitchFamily="18" charset="0"/>
              </a:rPr>
              <a:t> </a:t>
            </a:r>
            <a:r>
              <a:rPr lang="hu-HU" sz="2000" dirty="0" smtClean="0"/>
              <a:t>:</a:t>
            </a:r>
          </a:p>
          <a:p>
            <a:r>
              <a:rPr lang="hu-HU" sz="2000" dirty="0" smtClean="0"/>
              <a:t>	- </a:t>
            </a:r>
            <a:r>
              <a:rPr lang="hu-HU" sz="2000" dirty="0" err="1" smtClean="0"/>
              <a:t>Customs</a:t>
            </a:r>
            <a:r>
              <a:rPr lang="hu-HU" sz="2000" dirty="0" smtClean="0"/>
              <a:t> </a:t>
            </a:r>
            <a:r>
              <a:rPr lang="hu-HU" sz="2000" dirty="0" err="1" smtClean="0"/>
              <a:t>guards</a:t>
            </a:r>
            <a:endParaRPr lang="hu-HU" sz="2000" dirty="0" smtClean="0"/>
          </a:p>
          <a:p>
            <a:pPr algn="just"/>
            <a:r>
              <a:rPr lang="hu-HU" sz="2000" dirty="0" smtClean="0"/>
              <a:t>	- </a:t>
            </a:r>
            <a:r>
              <a:rPr lang="hu-HU" sz="2000" dirty="0">
                <a:cs typeface="Times New Roman" panose="02020603050405020304" pitchFamily="18" charset="0"/>
              </a:rPr>
              <a:t>S</a:t>
            </a:r>
            <a:r>
              <a:rPr lang="en-GB" sz="2000" dirty="0" err="1" smtClean="0">
                <a:cs typeface="Times New Roman" panose="02020603050405020304" pitchFamily="18" charset="0"/>
              </a:rPr>
              <a:t>taff</a:t>
            </a:r>
            <a:r>
              <a:rPr lang="en-GB" sz="2000" dirty="0" smtClean="0">
                <a:cs typeface="Times New Roman" panose="02020603050405020304" pitchFamily="18" charset="0"/>
              </a:rPr>
              <a:t> </a:t>
            </a:r>
            <a:r>
              <a:rPr lang="en-GB" sz="2000" dirty="0">
                <a:cs typeface="Times New Roman" panose="02020603050405020304" pitchFamily="18" charset="0"/>
              </a:rPr>
              <a:t>in government</a:t>
            </a:r>
            <a:r>
              <a:rPr lang="hu-HU" sz="2000" dirty="0">
                <a:cs typeface="Times New Roman" panose="02020603050405020304" pitchFamily="18" charset="0"/>
              </a:rPr>
              <a:t> service</a:t>
            </a:r>
            <a:r>
              <a:rPr lang="en-GB" sz="2000" dirty="0">
                <a:cs typeface="Times New Roman" panose="02020603050405020304" pitchFamily="18" charset="0"/>
              </a:rPr>
              <a:t> relationship with the</a:t>
            </a:r>
            <a:r>
              <a:rPr lang="hu-HU" sz="2000" dirty="0">
                <a:cs typeface="Times New Roman" panose="02020603050405020304" pitchFamily="18" charset="0"/>
              </a:rPr>
              <a:t> </a:t>
            </a:r>
            <a:r>
              <a:rPr lang="en-GB" sz="2000" dirty="0" smtClean="0">
                <a:cs typeface="Times New Roman" panose="02020603050405020304" pitchFamily="18" charset="0"/>
              </a:rPr>
              <a:t>NTCA</a:t>
            </a:r>
            <a:endParaRPr lang="hu-HU" sz="2000" dirty="0">
              <a:cs typeface="Times New Roman" panose="02020603050405020304" pitchFamily="18" charset="0"/>
            </a:endParaRPr>
          </a:p>
          <a:p>
            <a:r>
              <a:rPr lang="en-GB" sz="2800" dirty="0">
                <a:solidFill>
                  <a:srgbClr val="FF0000"/>
                </a:solidFill>
              </a:rPr>
              <a:t> </a:t>
            </a:r>
            <a:endParaRPr lang="hu-HU" sz="2800" dirty="0">
              <a:solidFill>
                <a:srgbClr val="FF0000"/>
              </a:solidFill>
            </a:endParaRPr>
          </a:p>
          <a:p>
            <a:endParaRPr lang="hu-HU" dirty="0"/>
          </a:p>
        </p:txBody>
      </p:sp>
      <p:sp>
        <p:nvSpPr>
          <p:cNvPr id="6" name="Szövegdoboz 5"/>
          <p:cNvSpPr txBox="1"/>
          <p:nvPr/>
        </p:nvSpPr>
        <p:spPr>
          <a:xfrm>
            <a:off x="1259332" y="6011357"/>
            <a:ext cx="6625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Museum of the History of Finance Guards and Taxation</a:t>
            </a:r>
            <a:endParaRPr lang="hu-H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332656"/>
            <a:ext cx="8147248" cy="639762"/>
          </a:xfrm>
        </p:spPr>
        <p:txBody>
          <a:bodyPr/>
          <a:lstStyle/>
          <a:p>
            <a:pPr algn="ctr"/>
            <a:r>
              <a:rPr lang="en-US" sz="3600" dirty="0" smtClean="0"/>
              <a:t>Training tasks of the Institute</a:t>
            </a:r>
            <a:endParaRPr lang="en-US" sz="3600" dirty="0"/>
          </a:p>
        </p:txBody>
      </p:sp>
      <p:graphicFrame>
        <p:nvGraphicFramePr>
          <p:cNvPr id="7" name="Tartalom helye 6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55808011"/>
              </p:ext>
            </p:extLst>
          </p:nvPr>
        </p:nvGraphicFramePr>
        <p:xfrm>
          <a:off x="467544" y="1196752"/>
          <a:ext cx="7992888" cy="504055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923317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b="1" dirty="0" smtClean="0">
                <a:latin typeface="+mn-lt"/>
              </a:rPr>
              <a:t>Training types</a:t>
            </a:r>
            <a:endParaRPr lang="en-US" sz="3600" dirty="0">
              <a:latin typeface="+mn-lt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1700808"/>
            <a:ext cx="2736304" cy="410881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8" name="Tartalom helye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 smtClean="0"/>
              <a:t>Basic professional trainings</a:t>
            </a:r>
          </a:p>
          <a:p>
            <a:r>
              <a:rPr lang="en-US" sz="2400" dirty="0" smtClean="0"/>
              <a:t>Further professional trainings,</a:t>
            </a:r>
            <a:endParaRPr lang="hu-HU" sz="2400" dirty="0" smtClean="0"/>
          </a:p>
          <a:p>
            <a:pPr marL="360363" indent="0">
              <a:buNone/>
            </a:pPr>
            <a:r>
              <a:rPr lang="en-US" sz="2400" dirty="0" smtClean="0"/>
              <a:t> trainings for specialists</a:t>
            </a:r>
          </a:p>
          <a:p>
            <a:pPr>
              <a:defRPr/>
            </a:pPr>
            <a:r>
              <a:rPr lang="en-US" sz="2400" dirty="0" smtClean="0"/>
              <a:t>Vocational foreign language trainings</a:t>
            </a:r>
          </a:p>
          <a:p>
            <a:r>
              <a:rPr lang="en-US" sz="2400" dirty="0" smtClean="0"/>
              <a:t>Refreshment courses</a:t>
            </a:r>
          </a:p>
          <a:p>
            <a:r>
              <a:rPr lang="en-US" sz="2400" dirty="0" smtClean="0"/>
              <a:t>Soft skills trainings </a:t>
            </a:r>
          </a:p>
          <a:p>
            <a:r>
              <a:rPr lang="en-US" sz="2400" dirty="0" smtClean="0"/>
              <a:t>IT trainings</a:t>
            </a:r>
          </a:p>
          <a:p>
            <a:r>
              <a:rPr lang="en-US" sz="2400" dirty="0" smtClean="0"/>
              <a:t>Leadership development programs</a:t>
            </a:r>
          </a:p>
          <a:p>
            <a:r>
              <a:rPr lang="en-US" sz="2400" dirty="0" smtClean="0"/>
              <a:t>Teaching methodology courses</a:t>
            </a:r>
          </a:p>
        </p:txBody>
      </p:sp>
    </p:spTree>
    <p:extLst>
      <p:ext uri="{BB962C8B-B14F-4D97-AF65-F5344CB8AC3E}">
        <p14:creationId xmlns:p14="http://schemas.microsoft.com/office/powerpoint/2010/main" val="2543491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8229600" cy="936104"/>
          </a:xfrm>
        </p:spPr>
        <p:txBody>
          <a:bodyPr/>
          <a:lstStyle/>
          <a:p>
            <a:r>
              <a:rPr lang="en-US" b="1" dirty="0" smtClean="0">
                <a:latin typeface="+mn-lt"/>
              </a:rPr>
              <a:t>Training forms</a:t>
            </a:r>
            <a:endParaRPr lang="en-US" b="1" dirty="0">
              <a:latin typeface="+mn-lt"/>
            </a:endParaRPr>
          </a:p>
        </p:txBody>
      </p:sp>
      <p:graphicFrame>
        <p:nvGraphicFramePr>
          <p:cNvPr id="4" name="Tartalom helye 3"/>
          <p:cNvGraphicFramePr>
            <a:graphicFrameLocks noGrp="1"/>
          </p:cNvGraphicFramePr>
          <p:nvPr>
            <p:ph idx="1"/>
            <p:extLst/>
          </p:nvPr>
        </p:nvGraphicFramePr>
        <p:xfrm>
          <a:off x="251520" y="1196752"/>
          <a:ext cx="8713093" cy="52565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077711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http://pesmdl02.intranet.nav.gov.hu/moodle/mod/scorm/player.php?a=9&amp;currentorg=org-b94733f3-b9a - Internet Explorer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94" r="23565"/>
          <a:stretch/>
        </p:blipFill>
        <p:spPr>
          <a:xfrm>
            <a:off x="4788024" y="116632"/>
            <a:ext cx="4295706" cy="2761921"/>
          </a:xfrm>
          <a:prstGeom prst="rect">
            <a:avLst/>
          </a:prstGeom>
        </p:spPr>
      </p:pic>
      <p:pic>
        <p:nvPicPr>
          <p:cNvPr id="3" name="Kép 2" descr="Kurzus: Panoráma rendszer (Távoktatás) - Internet Explorer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6" t="17152" r="4257"/>
          <a:stretch/>
        </p:blipFill>
        <p:spPr>
          <a:xfrm>
            <a:off x="185145" y="2564904"/>
            <a:ext cx="8347295" cy="41044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Kép 7" descr="Nonverbális kommunikáció - teszt - Internet Explorer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7" t="18212" r="27723" b="14867"/>
          <a:stretch/>
        </p:blipFill>
        <p:spPr>
          <a:xfrm>
            <a:off x="4173647" y="3284984"/>
            <a:ext cx="4656390" cy="288203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461756"/>
            <a:ext cx="3494665" cy="210314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" name="Csoportba foglalás 9"/>
          <p:cNvGrpSpPr/>
          <p:nvPr/>
        </p:nvGrpSpPr>
        <p:grpSpPr>
          <a:xfrm>
            <a:off x="323528" y="1979183"/>
            <a:ext cx="2424502" cy="491969"/>
            <a:chOff x="2220758" y="509"/>
            <a:chExt cx="2208476" cy="695907"/>
          </a:xfrm>
        </p:grpSpPr>
        <p:sp>
          <p:nvSpPr>
            <p:cNvPr id="11" name="Lekerekített téglalap 10"/>
            <p:cNvSpPr/>
            <p:nvPr/>
          </p:nvSpPr>
          <p:spPr>
            <a:xfrm>
              <a:off x="2220758" y="509"/>
              <a:ext cx="2208476" cy="695907"/>
            </a:xfrm>
            <a:prstGeom prst="roundRect">
              <a:avLst>
                <a:gd name="adj" fmla="val 10000"/>
              </a:avLst>
            </a:prstGeom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1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2" name="Lekerekített téglalap 4"/>
            <p:cNvSpPr/>
            <p:nvPr/>
          </p:nvSpPr>
          <p:spPr>
            <a:xfrm>
              <a:off x="2241140" y="126080"/>
              <a:ext cx="2167712" cy="47158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3340" tIns="35560" rIns="53340" bIns="35560" numCol="1" spcCol="1270" anchor="ctr" anchorCtr="0">
              <a:noAutofit/>
            </a:bodyPr>
            <a:lstStyle/>
            <a:p>
              <a:pPr algn="ctr" defTabSz="1244600">
                <a:lnSpc>
                  <a:spcPct val="90000"/>
                </a:lnSpc>
                <a:spcAft>
                  <a:spcPct val="35000"/>
                </a:spcAft>
              </a:pPr>
              <a:r>
                <a:rPr lang="en-US" sz="1600" b="1" dirty="0" smtClean="0">
                  <a:solidFill>
                    <a:prstClr val="white"/>
                  </a:solidFill>
                </a:rPr>
                <a:t>Videos, forums, wiki, tests </a:t>
              </a:r>
            </a:p>
          </p:txBody>
        </p:sp>
      </p:grpSp>
      <p:grpSp>
        <p:nvGrpSpPr>
          <p:cNvPr id="5" name="Csoportba foglalás 12"/>
          <p:cNvGrpSpPr/>
          <p:nvPr/>
        </p:nvGrpSpPr>
        <p:grpSpPr>
          <a:xfrm>
            <a:off x="179512" y="1268760"/>
            <a:ext cx="1913195" cy="636052"/>
            <a:chOff x="2241141" y="509"/>
            <a:chExt cx="2250147" cy="695907"/>
          </a:xfrm>
        </p:grpSpPr>
        <p:sp>
          <p:nvSpPr>
            <p:cNvPr id="14" name="Lekerekített téglalap 13"/>
            <p:cNvSpPr/>
            <p:nvPr/>
          </p:nvSpPr>
          <p:spPr>
            <a:xfrm>
              <a:off x="2282812" y="509"/>
              <a:ext cx="2208476" cy="695907"/>
            </a:xfrm>
            <a:prstGeom prst="roundRect">
              <a:avLst>
                <a:gd name="adj" fmla="val 10000"/>
              </a:avLst>
            </a:prstGeom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</p:sp>
        <p:sp>
          <p:nvSpPr>
            <p:cNvPr id="15" name="Lekerekített téglalap 4"/>
            <p:cNvSpPr/>
            <p:nvPr/>
          </p:nvSpPr>
          <p:spPr>
            <a:xfrm>
              <a:off x="2241141" y="126080"/>
              <a:ext cx="2167713" cy="47158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3340" tIns="35560" rIns="53340" bIns="35560" numCol="1" spcCol="1270" anchor="ctr" anchorCtr="0">
              <a:noAutofit/>
            </a:bodyPr>
            <a:lstStyle/>
            <a:p>
              <a:pPr algn="ctr" defTabSz="1244600">
                <a:lnSpc>
                  <a:spcPct val="90000"/>
                </a:lnSpc>
                <a:spcAft>
                  <a:spcPct val="35000"/>
                </a:spcAft>
              </a:pPr>
              <a:r>
                <a:rPr lang="en-US" sz="1600" b="1" dirty="0" smtClean="0">
                  <a:solidFill>
                    <a:prstClr val="white"/>
                  </a:solidFill>
                </a:rPr>
                <a:t>Interactive e-learning materials</a:t>
              </a:r>
            </a:p>
          </p:txBody>
        </p:sp>
      </p:grpSp>
      <p:grpSp>
        <p:nvGrpSpPr>
          <p:cNvPr id="6" name="Csoportba foglalás 15"/>
          <p:cNvGrpSpPr/>
          <p:nvPr/>
        </p:nvGrpSpPr>
        <p:grpSpPr>
          <a:xfrm>
            <a:off x="179512" y="122019"/>
            <a:ext cx="2076670" cy="491969"/>
            <a:chOff x="2220758" y="509"/>
            <a:chExt cx="2208476" cy="695907"/>
          </a:xfrm>
        </p:grpSpPr>
        <p:sp>
          <p:nvSpPr>
            <p:cNvPr id="17" name="Lekerekített téglalap 16"/>
            <p:cNvSpPr/>
            <p:nvPr/>
          </p:nvSpPr>
          <p:spPr>
            <a:xfrm>
              <a:off x="2220758" y="509"/>
              <a:ext cx="2208476" cy="695907"/>
            </a:xfrm>
            <a:prstGeom prst="roundRect">
              <a:avLst>
                <a:gd name="adj" fmla="val 10000"/>
              </a:avLst>
            </a:prstGeom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1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8" name="Lekerekített téglalap 4"/>
            <p:cNvSpPr/>
            <p:nvPr/>
          </p:nvSpPr>
          <p:spPr>
            <a:xfrm>
              <a:off x="2241140" y="126080"/>
              <a:ext cx="2167712" cy="47158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3340" tIns="35560" rIns="53340" bIns="35560" numCol="1" spcCol="1270" anchor="ctr" anchorCtr="0">
              <a:noAutofit/>
            </a:bodyPr>
            <a:lstStyle/>
            <a:p>
              <a:pPr algn="ctr" defTabSz="1244600">
                <a:lnSpc>
                  <a:spcPct val="90000"/>
                </a:lnSpc>
                <a:spcAft>
                  <a:spcPct val="35000"/>
                </a:spcAft>
              </a:pPr>
              <a:r>
                <a:rPr lang="hu-HU" sz="1600" b="1" dirty="0" smtClean="0">
                  <a:solidFill>
                    <a:prstClr val="white"/>
                  </a:solidFill>
                </a:rPr>
                <a:t>MOODLE</a:t>
              </a:r>
            </a:p>
          </p:txBody>
        </p:sp>
      </p:grpSp>
      <p:grpSp>
        <p:nvGrpSpPr>
          <p:cNvPr id="7" name="Csoportba foglalás 18"/>
          <p:cNvGrpSpPr/>
          <p:nvPr/>
        </p:nvGrpSpPr>
        <p:grpSpPr>
          <a:xfrm>
            <a:off x="539552" y="692696"/>
            <a:ext cx="1877764" cy="491969"/>
            <a:chOff x="2220758" y="509"/>
            <a:chExt cx="2208475" cy="695907"/>
          </a:xfrm>
        </p:grpSpPr>
        <p:sp>
          <p:nvSpPr>
            <p:cNvPr id="20" name="Lekerekített téglalap 19"/>
            <p:cNvSpPr/>
            <p:nvPr/>
          </p:nvSpPr>
          <p:spPr>
            <a:xfrm>
              <a:off x="2220758" y="509"/>
              <a:ext cx="2208475" cy="695907"/>
            </a:xfrm>
            <a:prstGeom prst="roundRect">
              <a:avLst>
                <a:gd name="adj" fmla="val 10000"/>
              </a:avLst>
            </a:prstGeom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</p:sp>
        <p:sp>
          <p:nvSpPr>
            <p:cNvPr id="21" name="Lekerekített téglalap 4"/>
            <p:cNvSpPr/>
            <p:nvPr/>
          </p:nvSpPr>
          <p:spPr>
            <a:xfrm>
              <a:off x="2241140" y="126080"/>
              <a:ext cx="2167712" cy="47158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3340" tIns="35560" rIns="53340" bIns="35560" numCol="1" spcCol="1270" anchor="ctr" anchorCtr="0">
              <a:noAutofit/>
            </a:bodyPr>
            <a:lstStyle/>
            <a:p>
              <a:pPr algn="ctr" defTabSz="1244600">
                <a:lnSpc>
                  <a:spcPct val="90000"/>
                </a:lnSpc>
                <a:spcAft>
                  <a:spcPct val="35000"/>
                </a:spcAft>
              </a:pPr>
              <a:r>
                <a:rPr lang="en-US" sz="1600" b="1" dirty="0" smtClean="0">
                  <a:solidFill>
                    <a:prstClr val="white"/>
                  </a:solidFill>
                </a:rPr>
                <a:t>Simulations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31698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96"/>
            <a:ext cx="9144000" cy="6845808"/>
          </a:xfrm>
          <a:prstGeom prst="rect">
            <a:avLst/>
          </a:prstGeom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5292080" y="908720"/>
            <a:ext cx="3394720" cy="2102742"/>
          </a:xfrm>
        </p:spPr>
        <p:txBody>
          <a:bodyPr>
            <a:normAutofit/>
          </a:bodyPr>
          <a:lstStyle/>
          <a:p>
            <a:pPr algn="just"/>
            <a:endParaRPr lang="hu-HU" sz="3200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57200" y="692696"/>
            <a:ext cx="4618856" cy="2880320"/>
          </a:xfrm>
        </p:spPr>
        <p:txBody>
          <a:bodyPr/>
          <a:lstStyle/>
          <a:p>
            <a:pPr marL="0" lvl="0" indent="0">
              <a:buNone/>
            </a:pPr>
            <a:r>
              <a:rPr lang="hu-HU" sz="4000" b="1" dirty="0" err="1" smtClean="0">
                <a:solidFill>
                  <a:prstClr val="black"/>
                </a:solidFill>
              </a:rPr>
              <a:t>Prevention</a:t>
            </a:r>
            <a:endParaRPr lang="hu-HU" sz="4000" b="1" dirty="0" smtClean="0">
              <a:solidFill>
                <a:prstClr val="black"/>
              </a:solidFill>
            </a:endParaRPr>
          </a:p>
          <a:p>
            <a:pPr marL="0" lvl="0" indent="0">
              <a:buNone/>
            </a:pPr>
            <a:endParaRPr lang="hu-HU" sz="1800" dirty="0">
              <a:solidFill>
                <a:prstClr val="black"/>
              </a:solidFill>
            </a:endParaRPr>
          </a:p>
          <a:p>
            <a:pPr marL="0" lvl="0" indent="0">
              <a:buNone/>
            </a:pPr>
            <a:r>
              <a:rPr lang="hu-HU" sz="2000" dirty="0" smtClean="0">
                <a:solidFill>
                  <a:prstClr val="black"/>
                </a:solidFill>
              </a:rPr>
              <a:t>- </a:t>
            </a:r>
            <a:r>
              <a:rPr lang="hu-HU" sz="2000" dirty="0" err="1" smtClean="0">
                <a:solidFill>
                  <a:prstClr val="black"/>
                </a:solidFill>
              </a:rPr>
              <a:t>Tax</a:t>
            </a:r>
            <a:r>
              <a:rPr lang="hu-HU" sz="2000" dirty="0" smtClean="0">
                <a:solidFill>
                  <a:prstClr val="black"/>
                </a:solidFill>
              </a:rPr>
              <a:t> </a:t>
            </a:r>
            <a:r>
              <a:rPr lang="hu-HU" sz="2000" dirty="0" err="1" smtClean="0">
                <a:solidFill>
                  <a:prstClr val="black"/>
                </a:solidFill>
              </a:rPr>
              <a:t>awareness</a:t>
            </a:r>
            <a:endParaRPr lang="hu-HU" sz="2000" dirty="0" smtClean="0">
              <a:solidFill>
                <a:prstClr val="black"/>
              </a:solidFill>
            </a:endParaRPr>
          </a:p>
          <a:p>
            <a:pPr marL="0" lvl="0" indent="0">
              <a:buNone/>
            </a:pPr>
            <a:r>
              <a:rPr lang="hu-HU" sz="2000" dirty="0" smtClean="0"/>
              <a:t>- C</a:t>
            </a:r>
            <a:r>
              <a:rPr lang="en-GB" sz="2000" dirty="0" err="1" smtClean="0"/>
              <a:t>ompliance</a:t>
            </a:r>
            <a:endParaRPr lang="hu-HU" sz="2000" dirty="0" smtClean="0"/>
          </a:p>
          <a:p>
            <a:pPr marL="0" lvl="0" indent="0">
              <a:buNone/>
            </a:pPr>
            <a:r>
              <a:rPr lang="hu-HU" sz="2000" dirty="0" smtClean="0"/>
              <a:t>- S</a:t>
            </a:r>
            <a:r>
              <a:rPr lang="en-GB" sz="2000" dirty="0" smtClean="0"/>
              <a:t>hap</a:t>
            </a:r>
            <a:r>
              <a:rPr lang="hu-HU" sz="2000" dirty="0" smtClean="0"/>
              <a:t>e </a:t>
            </a:r>
            <a:r>
              <a:rPr lang="en-GB" sz="2000" dirty="0" smtClean="0"/>
              <a:t>the </a:t>
            </a:r>
            <a:r>
              <a:rPr lang="en-GB" sz="2000" dirty="0"/>
              <a:t>attitude of the </a:t>
            </a:r>
            <a:r>
              <a:rPr lang="en-GB" sz="2000" dirty="0" smtClean="0"/>
              <a:t>young</a:t>
            </a:r>
            <a:endParaRPr lang="hu-HU" sz="2000" dirty="0" smtClean="0"/>
          </a:p>
          <a:p>
            <a:pPr marL="0" lvl="0" indent="0">
              <a:buNone/>
            </a:pPr>
            <a:r>
              <a:rPr lang="hu-HU" sz="2000" dirty="0" smtClean="0"/>
              <a:t>- I</a:t>
            </a:r>
            <a:r>
              <a:rPr lang="en-GB" sz="2000" dirty="0" err="1" smtClean="0"/>
              <a:t>nformation</a:t>
            </a:r>
            <a:r>
              <a:rPr lang="en-GB" sz="2000" dirty="0" smtClean="0"/>
              <a:t> </a:t>
            </a:r>
            <a:r>
              <a:rPr lang="en-GB" sz="2000" dirty="0"/>
              <a:t>campaigns</a:t>
            </a:r>
            <a:endParaRPr lang="hu-HU" sz="2000" dirty="0"/>
          </a:p>
          <a:p>
            <a:pPr marL="0" indent="0">
              <a:buNone/>
            </a:pPr>
            <a:endParaRPr lang="hu-HU" dirty="0"/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235" y="1009039"/>
            <a:ext cx="3651213" cy="27040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717032"/>
            <a:ext cx="4032448" cy="26903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Szövegdoboz 3"/>
          <p:cNvSpPr txBox="1"/>
          <p:nvPr/>
        </p:nvSpPr>
        <p:spPr>
          <a:xfrm>
            <a:off x="4489648" y="4077072"/>
            <a:ext cx="41148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The measures implemented by the NTCA are aimed at accomplishing in each type of secondary schools</a:t>
            </a:r>
            <a:r>
              <a:rPr lang="en-US" sz="2000" dirty="0" smtClean="0"/>
              <a:t>.</a:t>
            </a:r>
            <a:endParaRPr lang="hu-HU" sz="2000" dirty="0" smtClean="0"/>
          </a:p>
          <a:p>
            <a:endParaRPr lang="en-US" sz="2000" dirty="0"/>
          </a:p>
          <a:p>
            <a:r>
              <a:rPr lang="en-US" sz="2000" dirty="0"/>
              <a:t>The primary target groups: </a:t>
            </a:r>
            <a:endParaRPr lang="hu-HU" sz="2000" dirty="0" smtClean="0"/>
          </a:p>
          <a:p>
            <a:r>
              <a:rPr lang="en-US" sz="2000" dirty="0" smtClean="0"/>
              <a:t>graduate </a:t>
            </a:r>
            <a:r>
              <a:rPr lang="en-US" sz="2000" dirty="0"/>
              <a:t>students </a:t>
            </a:r>
            <a:r>
              <a:rPr lang="hu-HU" sz="2000" dirty="0" smtClean="0"/>
              <a:t>and </a:t>
            </a:r>
            <a:r>
              <a:rPr lang="en-US" sz="2000" dirty="0" smtClean="0"/>
              <a:t>the </a:t>
            </a:r>
            <a:r>
              <a:rPr lang="en-US" sz="2000" dirty="0"/>
              <a:t>11th class</a:t>
            </a:r>
          </a:p>
        </p:txBody>
      </p:sp>
    </p:spTree>
    <p:extLst>
      <p:ext uri="{BB962C8B-B14F-4D97-AF65-F5344CB8AC3E}">
        <p14:creationId xmlns:p14="http://schemas.microsoft.com/office/powerpoint/2010/main" val="3056847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-téma">
  <a:themeElements>
    <a:clrScheme name="Aspektus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-téma">
  <a:themeElements>
    <a:clrScheme name="Aspektus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1089</TotalTime>
  <Words>546</Words>
  <Application>Microsoft Office PowerPoint</Application>
  <PresentationFormat>Diavetítés a képernyőre (4:3 oldalarány)</PresentationFormat>
  <Paragraphs>118</Paragraphs>
  <Slides>21</Slides>
  <Notes>2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4</vt:i4>
      </vt:variant>
      <vt:variant>
        <vt:lpstr>Téma</vt:lpstr>
      </vt:variant>
      <vt:variant>
        <vt:i4>3</vt:i4>
      </vt:variant>
      <vt:variant>
        <vt:lpstr>Diacímek</vt:lpstr>
      </vt:variant>
      <vt:variant>
        <vt:i4>21</vt:i4>
      </vt:variant>
    </vt:vector>
  </HeadingPairs>
  <TitlesOfParts>
    <vt:vector size="28" baseType="lpstr">
      <vt:lpstr>Arial</vt:lpstr>
      <vt:lpstr>Calibri</vt:lpstr>
      <vt:lpstr>Calibri Light</vt:lpstr>
      <vt:lpstr>Times New Roman</vt:lpstr>
      <vt:lpstr>Office-téma</vt:lpstr>
      <vt:lpstr>1_Office-téma</vt:lpstr>
      <vt:lpstr>2_Office-téma</vt:lpstr>
      <vt:lpstr>EDUCATION IN ACTION </vt:lpstr>
      <vt:lpstr>2011. The beginning of the integration</vt:lpstr>
      <vt:lpstr>The History of Tax &amp; Customs Training</vt:lpstr>
      <vt:lpstr> </vt:lpstr>
      <vt:lpstr>PowerPoint bemutató</vt:lpstr>
      <vt:lpstr>Training types</vt:lpstr>
      <vt:lpstr>Training forms</vt:lpstr>
      <vt:lpstr>PowerPoint bemutató</vt:lpstr>
      <vt:lpstr>PowerPoint bemutató</vt:lpstr>
      <vt:lpstr> </vt:lpstr>
      <vt:lpstr>2016 – 2018. Tax awareness – interactive structured group sessions for secondary school students     </vt:lpstr>
      <vt:lpstr>   - Using methods based on playing   - Taking into account the specific characteristics of the age group  - Interactive pedagogy  - Equitable taxation  - Several important terms of taxation and the history of taxation  - Types of taxes in Hungary exist  - Legislate the tax laws and implement them - interactive sessions </vt:lpstr>
      <vt:lpstr>The colleagues of the NTCA try to provide a comprehensive overview of taxation and the tax authority using tools of the experiential and cooperative education. </vt:lpstr>
      <vt:lpstr>Night of Museums 2018</vt:lpstr>
      <vt:lpstr>PowerPoint bemutató</vt:lpstr>
      <vt:lpstr>PowerPoint bemutató</vt:lpstr>
      <vt:lpstr>TAXEDU</vt:lpstr>
      <vt:lpstr>PowerPoint bemutató</vt:lpstr>
      <vt:lpstr>Airsoft shooting in the garden of the museum</vt:lpstr>
      <vt:lpstr>PowerPoint bemutató</vt:lpstr>
      <vt:lpstr>Thank you for your attention!</vt:lpstr>
    </vt:vector>
  </TitlesOfParts>
  <Company>NAV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1. dia</dc:title>
  <dc:creator>Izápi Laura</dc:creator>
  <cp:lastModifiedBy>Dvorszky Anikó Éva</cp:lastModifiedBy>
  <cp:revision>146</cp:revision>
  <cp:lastPrinted>2018-09-07T09:05:41Z</cp:lastPrinted>
  <dcterms:created xsi:type="dcterms:W3CDTF">2012-03-01T09:36:23Z</dcterms:created>
  <dcterms:modified xsi:type="dcterms:W3CDTF">2018-09-07T09:48:49Z</dcterms:modified>
</cp:coreProperties>
</file>